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451" r:id="rId5"/>
    <p:sldId id="452" r:id="rId6"/>
    <p:sldId id="450" r:id="rId7"/>
    <p:sldId id="262" r:id="rId8"/>
    <p:sldId id="444" r:id="rId9"/>
    <p:sldId id="446" r:id="rId10"/>
    <p:sldId id="447" r:id="rId11"/>
    <p:sldId id="441" r:id="rId12"/>
    <p:sldId id="448" r:id="rId13"/>
    <p:sldId id="267" r:id="rId14"/>
    <p:sldId id="453" r:id="rId15"/>
    <p:sldId id="274"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quel Capilla Blázquez" initials="RCB" lastIdx="1" clrIdx="0">
    <p:extLst>
      <p:ext uri="{19B8F6BF-5375-455C-9EA6-DF929625EA0E}">
        <p15:presenceInfo xmlns:p15="http://schemas.microsoft.com/office/powerpoint/2012/main" userId="S::rcapilla@everis.com::a3d8edcb-b008-47f2-bc96-80d4494950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C50"/>
    <a:srgbClr val="6785C1"/>
    <a:srgbClr val="E6B600"/>
    <a:srgbClr val="BC4328"/>
    <a:srgbClr val="464D03"/>
    <a:srgbClr val="85C103"/>
    <a:srgbClr val="505050"/>
    <a:srgbClr val="9AAE04"/>
    <a:srgbClr val="AAB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83" autoAdjust="0"/>
    <p:restoredTop sz="96966" autoAdjust="0"/>
  </p:normalViewPr>
  <p:slideViewPr>
    <p:cSldViewPr snapToGrid="0">
      <p:cViewPr varScale="1">
        <p:scale>
          <a:sx n="115" d="100"/>
          <a:sy n="115" d="100"/>
        </p:scale>
        <p:origin x="776"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D01630D9-D4A2-47D9-9C91-A51BFC2A18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7D791F-5EA2-4CB9-93AA-66BF8D657B5A}" type="datetimeFigureOut">
              <a:rPr lang="es-ES" smtClean="0"/>
              <a:t>13/12/21</a:t>
            </a:fld>
            <a:endParaRPr lang="es-ES" dirty="0"/>
          </a:p>
        </p:txBody>
      </p:sp>
      <p:sp>
        <p:nvSpPr>
          <p:cNvPr id="4" name="Marcador de pie de página 3">
            <a:extLst>
              <a:ext uri="{FF2B5EF4-FFF2-40B4-BE49-F238E27FC236}">
                <a16:creationId xmlns:a16="http://schemas.microsoft.com/office/drawing/2014/main" id="{5592B4C7-5B14-4AA8-BD46-4E6B605776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a:extLst>
              <a:ext uri="{FF2B5EF4-FFF2-40B4-BE49-F238E27FC236}">
                <a16:creationId xmlns:a16="http://schemas.microsoft.com/office/drawing/2014/main" id="{81B90842-BCF5-4CCD-AC70-2D889C004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366F0C-E843-4F99-A3E4-8F3A7CD51A08}" type="slidenum">
              <a:rPr lang="es-ES" smtClean="0"/>
              <a:t>‹#›</a:t>
            </a:fld>
            <a:endParaRPr lang="es-ES" dirty="0"/>
          </a:p>
        </p:txBody>
      </p:sp>
    </p:spTree>
    <p:extLst>
      <p:ext uri="{BB962C8B-B14F-4D97-AF65-F5344CB8AC3E}">
        <p14:creationId xmlns:p14="http://schemas.microsoft.com/office/powerpoint/2010/main" val="631844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94BDD2-4876-0849-9C54-969A97C84A96}" type="datetimeFigureOut">
              <a:rPr lang="en-GB" smtClean="0"/>
              <a:t>13/12/2021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4E2E96-1225-2B43-A4D5-135687BD6C91}" type="slidenum">
              <a:rPr lang="en-GB" smtClean="0"/>
              <a:t>‹#›</a:t>
            </a:fld>
            <a:endParaRPr lang="en-GB"/>
          </a:p>
        </p:txBody>
      </p:sp>
    </p:spTree>
    <p:extLst>
      <p:ext uri="{BB962C8B-B14F-4D97-AF65-F5344CB8AC3E}">
        <p14:creationId xmlns:p14="http://schemas.microsoft.com/office/powerpoint/2010/main" val="75442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84E2E96-1225-2B43-A4D5-135687BD6C91}" type="slidenum">
              <a:rPr lang="en-GB" smtClean="0"/>
              <a:t>4</a:t>
            </a:fld>
            <a:endParaRPr lang="en-GB"/>
          </a:p>
        </p:txBody>
      </p:sp>
    </p:spTree>
    <p:extLst>
      <p:ext uri="{BB962C8B-B14F-4D97-AF65-F5344CB8AC3E}">
        <p14:creationId xmlns:p14="http://schemas.microsoft.com/office/powerpoint/2010/main" val="3342298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84E2E96-1225-2B43-A4D5-135687BD6C91}" type="slidenum">
              <a:rPr lang="en-GB" smtClean="0"/>
              <a:t>5</a:t>
            </a:fld>
            <a:endParaRPr lang="en-GB"/>
          </a:p>
        </p:txBody>
      </p:sp>
    </p:spTree>
    <p:extLst>
      <p:ext uri="{BB962C8B-B14F-4D97-AF65-F5344CB8AC3E}">
        <p14:creationId xmlns:p14="http://schemas.microsoft.com/office/powerpoint/2010/main" val="802841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84E2E96-1225-2B43-A4D5-135687BD6C91}" type="slidenum">
              <a:rPr lang="en-GB" smtClean="0"/>
              <a:t>6</a:t>
            </a:fld>
            <a:endParaRPr lang="en-GB"/>
          </a:p>
        </p:txBody>
      </p:sp>
    </p:spTree>
    <p:extLst>
      <p:ext uri="{BB962C8B-B14F-4D97-AF65-F5344CB8AC3E}">
        <p14:creationId xmlns:p14="http://schemas.microsoft.com/office/powerpoint/2010/main" val="156945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84E2E96-1225-2B43-A4D5-135687BD6C91}" type="slidenum">
              <a:rPr lang="en-GB" smtClean="0"/>
              <a:t>7</a:t>
            </a:fld>
            <a:endParaRPr lang="en-GB"/>
          </a:p>
        </p:txBody>
      </p:sp>
    </p:spTree>
    <p:extLst>
      <p:ext uri="{BB962C8B-B14F-4D97-AF65-F5344CB8AC3E}">
        <p14:creationId xmlns:p14="http://schemas.microsoft.com/office/powerpoint/2010/main" val="2365231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3" name="Imagen 2" descr="Imagen borrosa de una persona&#10;&#10;Descripción generada automáticamente con confianza baja">
            <a:extLst>
              <a:ext uri="{FF2B5EF4-FFF2-40B4-BE49-F238E27FC236}">
                <a16:creationId xmlns:a16="http://schemas.microsoft.com/office/drawing/2014/main" id="{315E7D82-45B3-4584-A2CA-B8AF125911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sp>
        <p:nvSpPr>
          <p:cNvPr id="12" name="Título de la presentación"/>
          <p:cNvSpPr txBox="1">
            <a:spLocks noGrp="1"/>
          </p:cNvSpPr>
          <p:nvPr>
            <p:ph type="title" hasCustomPrompt="1"/>
          </p:nvPr>
        </p:nvSpPr>
        <p:spPr>
          <a:xfrm>
            <a:off x="603248" y="1570524"/>
            <a:ext cx="10323832" cy="2324101"/>
          </a:xfrm>
          <a:prstGeom prst="rect">
            <a:avLst/>
          </a:prstGeom>
        </p:spPr>
        <p:txBody>
          <a:bodyPr anchor="b">
            <a:noAutofit/>
          </a:bodyPr>
          <a:lstStyle>
            <a:lvl1pPr>
              <a:defRPr sz="5400" spc="-116">
                <a:solidFill>
                  <a:schemeClr val="bg1"/>
                </a:solidFill>
                <a:latin typeface="Arial Black" panose="020B0A04020102020204" pitchFamily="34" charset="0"/>
              </a:defRPr>
            </a:lvl1pPr>
          </a:lstStyle>
          <a:p>
            <a:r>
              <a:rPr lang="en-US" noProof="0" dirty="0"/>
              <a:t>TITLE</a:t>
            </a:r>
          </a:p>
        </p:txBody>
      </p:sp>
      <p:sp>
        <p:nvSpPr>
          <p:cNvPr id="13" name="Nivel de texto 1…"/>
          <p:cNvSpPr txBox="1">
            <a:spLocks noGrp="1"/>
          </p:cNvSpPr>
          <p:nvPr>
            <p:ph type="body" sz="quarter" idx="1" hasCustomPrompt="1"/>
          </p:nvPr>
        </p:nvSpPr>
        <p:spPr>
          <a:xfrm>
            <a:off x="600671" y="3894623"/>
            <a:ext cx="10985501" cy="952501"/>
          </a:xfrm>
          <a:prstGeom prst="rect">
            <a:avLst/>
          </a:prstGeom>
        </p:spPr>
        <p:txBody>
          <a:bodyPr/>
          <a:lstStyle>
            <a:lvl1pPr marL="0" indent="0" defTabSz="412750">
              <a:lnSpc>
                <a:spcPct val="100000"/>
              </a:lnSpc>
              <a:spcBef>
                <a:spcPts val="0"/>
              </a:spcBef>
              <a:buSzTx/>
              <a:buNone/>
              <a:defRPr sz="2750" b="1">
                <a:solidFill>
                  <a:schemeClr val="bg1"/>
                </a:solidFill>
                <a:latin typeface="Arial Black" panose="020B0A04020102020204" pitchFamily="34" charset="0"/>
              </a:defRPr>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pPr lvl="0"/>
            <a:r>
              <a:rPr lang="en-US" noProof="0" dirty="0"/>
              <a:t>Subtitle</a:t>
            </a:r>
          </a:p>
          <a:p>
            <a:pPr lvl="1"/>
            <a:endParaRPr lang="en-US" noProof="0" dirty="0"/>
          </a:p>
        </p:txBody>
      </p:sp>
      <p:pic>
        <p:nvPicPr>
          <p:cNvPr id="16" name="Imagen 15">
            <a:extLst>
              <a:ext uri="{FF2B5EF4-FFF2-40B4-BE49-F238E27FC236}">
                <a16:creationId xmlns:a16="http://schemas.microsoft.com/office/drawing/2014/main" id="{FB51FBD0-4D4F-45BF-AB9E-6F25150E25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18" name="object 14">
            <a:extLst>
              <a:ext uri="{FF2B5EF4-FFF2-40B4-BE49-F238E27FC236}">
                <a16:creationId xmlns:a16="http://schemas.microsoft.com/office/drawing/2014/main" id="{64A04134-AD85-4422-A1B1-EFA77856933E}"/>
              </a:ext>
            </a:extLst>
          </p:cNvPr>
          <p:cNvSpPr/>
          <p:nvPr/>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dirty="0"/>
          </a:p>
        </p:txBody>
      </p:sp>
      <p:sp>
        <p:nvSpPr>
          <p:cNvPr id="19" name="object 15">
            <a:extLst>
              <a:ext uri="{FF2B5EF4-FFF2-40B4-BE49-F238E27FC236}">
                <a16:creationId xmlns:a16="http://schemas.microsoft.com/office/drawing/2014/main" id="{703801D6-AD3A-4AB5-B783-09D52359CE7D}"/>
              </a:ext>
            </a:extLst>
          </p:cNvPr>
          <p:cNvSpPr/>
          <p:nvPr/>
        </p:nvSpPr>
        <p:spPr>
          <a:xfrm>
            <a:off x="9507966" y="558037"/>
            <a:ext cx="2042269" cy="283168"/>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pic>
        <p:nvPicPr>
          <p:cNvPr id="10" name="Imagen 9" descr="Dibujo de un edificio&#10;&#10;Descripción generada automáticamente con confianza media">
            <a:extLst>
              <a:ext uri="{FF2B5EF4-FFF2-40B4-BE49-F238E27FC236}">
                <a16:creationId xmlns:a16="http://schemas.microsoft.com/office/drawing/2014/main" id="{C29B95CB-1E1B-4342-8462-A7B9C6368445}"/>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0" y="0"/>
            <a:ext cx="8687915" cy="6953500"/>
          </a:xfrm>
          <a:prstGeom prst="rect">
            <a:avLst/>
          </a:prstGeom>
        </p:spPr>
      </p:pic>
    </p:spTree>
    <p:extLst>
      <p:ext uri="{BB962C8B-B14F-4D97-AF65-F5344CB8AC3E}">
        <p14:creationId xmlns:p14="http://schemas.microsoft.com/office/powerpoint/2010/main" val="200094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192000" cy="6858000"/>
          </a:xfrm>
        </p:spPr>
        <p:txBody>
          <a:bodyPr/>
          <a:lstStyle/>
          <a:p>
            <a:endParaRPr lang="en-US" noProof="0" dirty="0"/>
          </a:p>
        </p:txBody>
      </p:sp>
      <p:sp>
        <p:nvSpPr>
          <p:cNvPr id="2" name="Título 1"/>
          <p:cNvSpPr>
            <a:spLocks noGrp="1"/>
          </p:cNvSpPr>
          <p:nvPr>
            <p:ph type="title" hasCustomPrompt="1"/>
          </p:nvPr>
        </p:nvSpPr>
        <p:spPr>
          <a:xfrm>
            <a:off x="0" y="920296"/>
            <a:ext cx="5312229"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hasCustomPrompt="1"/>
          </p:nvPr>
        </p:nvSpPr>
        <p:spPr>
          <a:xfrm>
            <a:off x="0" y="2471161"/>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7" name="Marcador de texto 13">
            <a:extLst>
              <a:ext uri="{FF2B5EF4-FFF2-40B4-BE49-F238E27FC236}">
                <a16:creationId xmlns:a16="http://schemas.microsoft.com/office/drawing/2014/main" id="{A82EFD79-91F1-4319-8D39-7EBB6BEC7C19}"/>
              </a:ext>
            </a:extLst>
          </p:cNvPr>
          <p:cNvSpPr>
            <a:spLocks noGrp="1"/>
          </p:cNvSpPr>
          <p:nvPr>
            <p:ph type="body" sz="quarter" idx="14" hasCustomPrompt="1"/>
          </p:nvPr>
        </p:nvSpPr>
        <p:spPr>
          <a:xfrm>
            <a:off x="0" y="3309308"/>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hasCustomPrompt="1"/>
          </p:nvPr>
        </p:nvSpPr>
        <p:spPr>
          <a:xfrm>
            <a:off x="0" y="4107470"/>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9" name="Marcador de texto 13">
            <a:extLst>
              <a:ext uri="{FF2B5EF4-FFF2-40B4-BE49-F238E27FC236}">
                <a16:creationId xmlns:a16="http://schemas.microsoft.com/office/drawing/2014/main" id="{6A502C22-7ACD-495C-B0B5-F27DDAAB3D10}"/>
              </a:ext>
            </a:extLst>
          </p:cNvPr>
          <p:cNvSpPr>
            <a:spLocks noGrp="1"/>
          </p:cNvSpPr>
          <p:nvPr>
            <p:ph type="body" sz="quarter" idx="16" hasCustomPrompt="1"/>
          </p:nvPr>
        </p:nvSpPr>
        <p:spPr>
          <a:xfrm>
            <a:off x="0" y="4927404"/>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pic>
        <p:nvPicPr>
          <p:cNvPr id="11" name="Imagen 10" descr="Imagen que contiene dibujo, señal&#10;&#10;Descripción generada automáticamente">
            <a:extLst>
              <a:ext uri="{FF2B5EF4-FFF2-40B4-BE49-F238E27FC236}">
                <a16:creationId xmlns:a16="http://schemas.microsoft.com/office/drawing/2014/main" id="{F441500E-BA93-4FD4-B781-441E47244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id="{66AB9385-0E77-4038-9744-E35B385DF8D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5692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437120" y="1392737"/>
            <a:ext cx="4177936" cy="17340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hasCustomPrompt="1"/>
          </p:nvPr>
        </p:nvSpPr>
        <p:spPr>
          <a:xfrm>
            <a:off x="0" y="0"/>
            <a:ext cx="6934200" cy="6857999"/>
          </a:xfrm>
        </p:spPr>
        <p:txBody>
          <a:bodyPr/>
          <a:lstStyle>
            <a:lvl1pPr marL="0" indent="0">
              <a:buNone/>
              <a:defRPr/>
            </a:lvl1pPr>
          </a:lstStyle>
          <a:p>
            <a:r>
              <a:rPr lang="en-US" noProof="0" dirty="0"/>
              <a:t>Add Image</a:t>
            </a:r>
          </a:p>
        </p:txBody>
      </p:sp>
      <p:sp>
        <p:nvSpPr>
          <p:cNvPr id="6" name="Marcador de texto 15">
            <a:extLst>
              <a:ext uri="{FF2B5EF4-FFF2-40B4-BE49-F238E27FC236}">
                <a16:creationId xmlns:a16="http://schemas.microsoft.com/office/drawing/2014/main" id="{8631366F-A402-4238-9843-950F4FAAE77C}"/>
              </a:ext>
            </a:extLst>
          </p:cNvPr>
          <p:cNvSpPr>
            <a:spLocks noGrp="1"/>
          </p:cNvSpPr>
          <p:nvPr>
            <p:ph type="body" sz="quarter" idx="17" hasCustomPrompt="1"/>
          </p:nvPr>
        </p:nvSpPr>
        <p:spPr>
          <a:xfrm>
            <a:off x="7437120" y="3346269"/>
            <a:ext cx="4177936" cy="258209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pic>
        <p:nvPicPr>
          <p:cNvPr id="8" name="Imagen 7" descr="Logotipo&#10;&#10;Descripción generada automáticamente">
            <a:extLst>
              <a:ext uri="{FF2B5EF4-FFF2-40B4-BE49-F238E27FC236}">
                <a16:creationId xmlns:a16="http://schemas.microsoft.com/office/drawing/2014/main" id="{242238B0-2D79-4ABC-B8E9-07C0FD8077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462974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78971" y="615497"/>
            <a:ext cx="3243942" cy="1528989"/>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4125686" y="0"/>
            <a:ext cx="4103913" cy="6857999"/>
          </a:xfrm>
        </p:spPr>
        <p:txBody>
          <a:bodyPr/>
          <a:lstStyle/>
          <a:p>
            <a:endParaRPr lang="en-US" noProof="0" dirty="0"/>
          </a:p>
        </p:txBody>
      </p:sp>
      <p:sp>
        <p:nvSpPr>
          <p:cNvPr id="6" name="Marcador de posición de imagen 4">
            <a:extLst>
              <a:ext uri="{FF2B5EF4-FFF2-40B4-BE49-F238E27FC236}">
                <a16:creationId xmlns:a16="http://schemas.microsoft.com/office/drawing/2014/main" id="{4E222587-9B83-4F95-9A3D-1D72EE4BB5A2}"/>
              </a:ext>
            </a:extLst>
          </p:cNvPr>
          <p:cNvSpPr>
            <a:spLocks noGrp="1"/>
          </p:cNvSpPr>
          <p:nvPr>
            <p:ph type="pic" sz="quarter" idx="11"/>
          </p:nvPr>
        </p:nvSpPr>
        <p:spPr>
          <a:xfrm>
            <a:off x="8523514" y="1021080"/>
            <a:ext cx="3657600" cy="2255520"/>
          </a:xfrm>
        </p:spPr>
        <p:txBody>
          <a:bodyPr/>
          <a:lstStyle/>
          <a:p>
            <a:endParaRPr lang="en-US" noProof="0" dirty="0"/>
          </a:p>
        </p:txBody>
      </p:sp>
      <p:sp>
        <p:nvSpPr>
          <p:cNvPr id="7" name="Marcador de posición de imagen 4">
            <a:extLst>
              <a:ext uri="{FF2B5EF4-FFF2-40B4-BE49-F238E27FC236}">
                <a16:creationId xmlns:a16="http://schemas.microsoft.com/office/drawing/2014/main" id="{158C3FBB-04D9-4351-BD10-6D38D73119C2}"/>
              </a:ext>
            </a:extLst>
          </p:cNvPr>
          <p:cNvSpPr>
            <a:spLocks noGrp="1"/>
          </p:cNvSpPr>
          <p:nvPr>
            <p:ph type="pic" sz="quarter" idx="12"/>
          </p:nvPr>
        </p:nvSpPr>
        <p:spPr>
          <a:xfrm>
            <a:off x="8523514" y="3429001"/>
            <a:ext cx="3657600" cy="2164080"/>
          </a:xfrm>
        </p:spPr>
        <p:txBody>
          <a:bodyPr/>
          <a:lstStyle/>
          <a:p>
            <a:endParaRPr lang="en-US" noProof="0" dirty="0"/>
          </a:p>
        </p:txBody>
      </p:sp>
      <p:sp>
        <p:nvSpPr>
          <p:cNvPr id="8" name="Marcador de texto 15">
            <a:extLst>
              <a:ext uri="{FF2B5EF4-FFF2-40B4-BE49-F238E27FC236}">
                <a16:creationId xmlns:a16="http://schemas.microsoft.com/office/drawing/2014/main" id="{4EBB11D4-0769-479E-B91A-665E182AC866}"/>
              </a:ext>
            </a:extLst>
          </p:cNvPr>
          <p:cNvSpPr>
            <a:spLocks noGrp="1"/>
          </p:cNvSpPr>
          <p:nvPr>
            <p:ph type="body" sz="quarter" idx="17" hasCustomPrompt="1"/>
          </p:nvPr>
        </p:nvSpPr>
        <p:spPr>
          <a:xfrm>
            <a:off x="478971" y="25563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pic>
        <p:nvPicPr>
          <p:cNvPr id="10" name="Imagen 9" descr="Logotipo&#10;&#10;Descripción generada automáticamente">
            <a:extLst>
              <a:ext uri="{FF2B5EF4-FFF2-40B4-BE49-F238E27FC236}">
                <a16:creationId xmlns:a16="http://schemas.microsoft.com/office/drawing/2014/main" id="{D66B4FB0-A450-45C3-B370-4F83FB624C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0880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192000" cy="6858000"/>
          </a:xfrm>
        </p:spPr>
        <p:txBody>
          <a:bodyPr/>
          <a:lstStyle/>
          <a:p>
            <a:endParaRPr lang="en-US" noProof="0" dirty="0"/>
          </a:p>
        </p:txBody>
      </p:sp>
      <p:sp>
        <p:nvSpPr>
          <p:cNvPr id="2" name="Título 1"/>
          <p:cNvSpPr>
            <a:spLocks noGrp="1"/>
          </p:cNvSpPr>
          <p:nvPr>
            <p:ph type="title" hasCustomPrompt="1"/>
          </p:nvPr>
        </p:nvSpPr>
        <p:spPr>
          <a:xfrm>
            <a:off x="163284" y="505577"/>
            <a:ext cx="5747658"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bg1"/>
                </a:solidFill>
                <a:latin typeface="Arial Black" panose="020B0A04020102020204" pitchFamily="34" charset="0"/>
                <a:ea typeface="+mj-ea"/>
                <a:cs typeface="+mj-cs"/>
              </a:defRPr>
            </a:lvl1pPr>
          </a:lstStyle>
          <a:p>
            <a:r>
              <a:rPr lang="es-ES" dirty="0"/>
              <a:t>TITLE</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hasCustomPrompt="1"/>
          </p:nvPr>
        </p:nvSpPr>
        <p:spPr>
          <a:xfrm>
            <a:off x="1" y="5032755"/>
            <a:ext cx="3759199"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10" name="Marcador de texto 13">
            <a:extLst>
              <a:ext uri="{FF2B5EF4-FFF2-40B4-BE49-F238E27FC236}">
                <a16:creationId xmlns:a16="http://schemas.microsoft.com/office/drawing/2014/main" id="{98A6F5AB-2C7F-478E-8E8C-1E4EF73FD3FB}"/>
              </a:ext>
            </a:extLst>
          </p:cNvPr>
          <p:cNvSpPr>
            <a:spLocks noGrp="1"/>
          </p:cNvSpPr>
          <p:nvPr>
            <p:ph type="body" sz="quarter" idx="16" hasCustomPrompt="1"/>
          </p:nvPr>
        </p:nvSpPr>
        <p:spPr>
          <a:xfrm>
            <a:off x="-1" y="3552298"/>
            <a:ext cx="4343401"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11" name="Marcador de texto 13">
            <a:extLst>
              <a:ext uri="{FF2B5EF4-FFF2-40B4-BE49-F238E27FC236}">
                <a16:creationId xmlns:a16="http://schemas.microsoft.com/office/drawing/2014/main" id="{4A858692-26D2-47E1-906B-98F7811A034D}"/>
              </a:ext>
            </a:extLst>
          </p:cNvPr>
          <p:cNvSpPr>
            <a:spLocks noGrp="1"/>
          </p:cNvSpPr>
          <p:nvPr>
            <p:ph type="body" sz="quarter" idx="17" hasCustomPrompt="1"/>
          </p:nvPr>
        </p:nvSpPr>
        <p:spPr>
          <a:xfrm>
            <a:off x="0" y="2071841"/>
            <a:ext cx="5910942"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pic>
        <p:nvPicPr>
          <p:cNvPr id="9" name="Imagen 8" descr="Imagen que contiene dibujo, señal&#10;&#10;Descripción generada automáticamente">
            <a:extLst>
              <a:ext uri="{FF2B5EF4-FFF2-40B4-BE49-F238E27FC236}">
                <a16:creationId xmlns:a16="http://schemas.microsoft.com/office/drawing/2014/main" id="{EC82A3D8-EF87-45BA-8A7A-66B060F01D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id="{DED8BF08-0032-4E38-B735-76B3E7B3235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901165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192000" cy="6858000"/>
          </a:xfrm>
        </p:spPr>
        <p:txBody>
          <a:bodyPr/>
          <a:lstStyle/>
          <a:p>
            <a:endParaRPr lang="en-US" noProof="0" dirty="0"/>
          </a:p>
        </p:txBody>
      </p:sp>
      <p:sp>
        <p:nvSpPr>
          <p:cNvPr id="2" name="Título 1"/>
          <p:cNvSpPr>
            <a:spLocks noGrp="1"/>
          </p:cNvSpPr>
          <p:nvPr>
            <p:ph type="title" hasCustomPrompt="1"/>
          </p:nvPr>
        </p:nvSpPr>
        <p:spPr>
          <a:xfrm>
            <a:off x="6618513" y="920296"/>
            <a:ext cx="5312229" cy="1325563"/>
          </a:xfrm>
          <a:prstGeom prst="rect">
            <a:avLst/>
          </a:prstGeom>
        </p:spPr>
        <p:txBody>
          <a:bodyPr>
            <a:normAutofit/>
          </a:bodyPr>
          <a:lstStyle>
            <a:lvl1pPr algn="l" rtl="0" fontAlgn="base">
              <a:lnSpc>
                <a:spcPct val="90000"/>
              </a:lnSpc>
              <a:spcBef>
                <a:spcPct val="0"/>
              </a:spcBef>
              <a:spcAft>
                <a:spcPct val="0"/>
              </a:spcAft>
              <a:defRPr lang="es-ES" sz="2400" b="1" kern="1200" dirty="0">
                <a:solidFill>
                  <a:schemeClr val="tx2"/>
                </a:solidFill>
                <a:latin typeface="Arial Black" panose="020B0A04020102020204" pitchFamily="34" charset="0"/>
                <a:ea typeface="+mj-ea"/>
                <a:cs typeface="+mj-cs"/>
              </a:defRPr>
            </a:lvl1pPr>
          </a:lstStyle>
          <a:p>
            <a:r>
              <a:rPr lang="es-ES" dirty="0"/>
              <a:t>TITLE</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hasCustomPrompt="1"/>
          </p:nvPr>
        </p:nvSpPr>
        <p:spPr>
          <a:xfrm>
            <a:off x="6531429" y="2471161"/>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7" name="Marcador de texto 13">
            <a:extLst>
              <a:ext uri="{FF2B5EF4-FFF2-40B4-BE49-F238E27FC236}">
                <a16:creationId xmlns:a16="http://schemas.microsoft.com/office/drawing/2014/main" id="{A82EFD79-91F1-4319-8D39-7EBB6BEC7C19}"/>
              </a:ext>
            </a:extLst>
          </p:cNvPr>
          <p:cNvSpPr>
            <a:spLocks noGrp="1"/>
          </p:cNvSpPr>
          <p:nvPr>
            <p:ph type="body" sz="quarter" idx="14" hasCustomPrompt="1"/>
          </p:nvPr>
        </p:nvSpPr>
        <p:spPr>
          <a:xfrm>
            <a:off x="6531429" y="3309308"/>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hasCustomPrompt="1"/>
          </p:nvPr>
        </p:nvSpPr>
        <p:spPr>
          <a:xfrm>
            <a:off x="6531429" y="4107470"/>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9" name="Marcador de texto 13">
            <a:extLst>
              <a:ext uri="{FF2B5EF4-FFF2-40B4-BE49-F238E27FC236}">
                <a16:creationId xmlns:a16="http://schemas.microsoft.com/office/drawing/2014/main" id="{6A502C22-7ACD-495C-B0B5-F27DDAAB3D10}"/>
              </a:ext>
            </a:extLst>
          </p:cNvPr>
          <p:cNvSpPr>
            <a:spLocks noGrp="1"/>
          </p:cNvSpPr>
          <p:nvPr>
            <p:ph type="body" sz="quarter" idx="16" hasCustomPrompt="1"/>
          </p:nvPr>
        </p:nvSpPr>
        <p:spPr>
          <a:xfrm>
            <a:off x="6531429" y="4927404"/>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pic>
        <p:nvPicPr>
          <p:cNvPr id="10" name="Imagen 9" descr="Logotipo&#10;&#10;Descripción generada automáticamente">
            <a:extLst>
              <a:ext uri="{FF2B5EF4-FFF2-40B4-BE49-F238E27FC236}">
                <a16:creationId xmlns:a16="http://schemas.microsoft.com/office/drawing/2014/main" id="{9C5AC8A3-1EFA-4020-964C-888B5FCD0A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31168"/>
            <a:ext cx="1932013" cy="491785"/>
          </a:xfrm>
          <a:prstGeom prst="rect">
            <a:avLst/>
          </a:prstGeom>
        </p:spPr>
      </p:pic>
    </p:spTree>
    <p:extLst>
      <p:ext uri="{BB962C8B-B14F-4D97-AF65-F5344CB8AC3E}">
        <p14:creationId xmlns:p14="http://schemas.microsoft.com/office/powerpoint/2010/main" val="572216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Dos objetos">
    <p:spTree>
      <p:nvGrpSpPr>
        <p:cNvPr id="1" name=""/>
        <p:cNvGrpSpPr/>
        <p:nvPr/>
      </p:nvGrpSpPr>
      <p:grpSpPr>
        <a:xfrm>
          <a:off x="0" y="0"/>
          <a:ext cx="0" cy="0"/>
          <a:chOff x="0" y="0"/>
          <a:chExt cx="0" cy="0"/>
        </a:xfrm>
      </p:grpSpPr>
      <p:sp>
        <p:nvSpPr>
          <p:cNvPr id="15" name="Marcador de texto 15">
            <a:extLst>
              <a:ext uri="{FF2B5EF4-FFF2-40B4-BE49-F238E27FC236}">
                <a16:creationId xmlns:a16="http://schemas.microsoft.com/office/drawing/2014/main" id="{EDD82B36-BF17-4F53-B02C-2D332C18DCBC}"/>
              </a:ext>
            </a:extLst>
          </p:cNvPr>
          <p:cNvSpPr>
            <a:spLocks noGrp="1"/>
          </p:cNvSpPr>
          <p:nvPr>
            <p:ph type="body" sz="quarter" idx="17" hasCustomPrompt="1"/>
          </p:nvPr>
        </p:nvSpPr>
        <p:spPr>
          <a:xfrm>
            <a:off x="478970" y="25690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2" name="Título 1"/>
          <p:cNvSpPr>
            <a:spLocks noGrp="1"/>
          </p:cNvSpPr>
          <p:nvPr>
            <p:ph type="title" hasCustomPrompt="1"/>
          </p:nvPr>
        </p:nvSpPr>
        <p:spPr>
          <a:xfrm>
            <a:off x="478971" y="615497"/>
            <a:ext cx="3243941" cy="15689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4615544" y="0"/>
            <a:ext cx="4665616" cy="6857999"/>
          </a:xfrm>
        </p:spPr>
        <p:txBody>
          <a:bodyPr/>
          <a:lstStyle/>
          <a:p>
            <a:endParaRPr lang="es-ES" dirty="0"/>
          </a:p>
        </p:txBody>
      </p:sp>
      <p:sp>
        <p:nvSpPr>
          <p:cNvPr id="8" name="Marcador de texto 13">
            <a:extLst>
              <a:ext uri="{FF2B5EF4-FFF2-40B4-BE49-F238E27FC236}">
                <a16:creationId xmlns:a16="http://schemas.microsoft.com/office/drawing/2014/main" id="{9F397C64-5C3C-42B6-9DA8-563C2C322703}"/>
              </a:ext>
            </a:extLst>
          </p:cNvPr>
          <p:cNvSpPr>
            <a:spLocks noGrp="1"/>
          </p:cNvSpPr>
          <p:nvPr>
            <p:ph type="body" sz="quarter" idx="13" hasCustomPrompt="1"/>
          </p:nvPr>
        </p:nvSpPr>
        <p:spPr>
          <a:xfrm>
            <a:off x="4073966" y="5274232"/>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9" name="Marcador de texto 13">
            <a:extLst>
              <a:ext uri="{FF2B5EF4-FFF2-40B4-BE49-F238E27FC236}">
                <a16:creationId xmlns:a16="http://schemas.microsoft.com/office/drawing/2014/main" id="{016B46B9-1A85-413A-96B8-FBDBF68CE655}"/>
              </a:ext>
            </a:extLst>
          </p:cNvPr>
          <p:cNvSpPr>
            <a:spLocks noGrp="1"/>
          </p:cNvSpPr>
          <p:nvPr>
            <p:ph type="body" sz="quarter" idx="14" hasCustomPrompt="1"/>
          </p:nvPr>
        </p:nvSpPr>
        <p:spPr>
          <a:xfrm>
            <a:off x="4073966"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13" name="Marcador de texto 13">
            <a:extLst>
              <a:ext uri="{FF2B5EF4-FFF2-40B4-BE49-F238E27FC236}">
                <a16:creationId xmlns:a16="http://schemas.microsoft.com/office/drawing/2014/main" id="{6F8FACAD-CA4D-4DE7-990A-B98F4A2D57D6}"/>
              </a:ext>
            </a:extLst>
          </p:cNvPr>
          <p:cNvSpPr>
            <a:spLocks noGrp="1"/>
          </p:cNvSpPr>
          <p:nvPr>
            <p:ph type="body" sz="quarter" idx="16" hasCustomPrompt="1"/>
          </p:nvPr>
        </p:nvSpPr>
        <p:spPr>
          <a:xfrm>
            <a:off x="8700967"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pic>
        <p:nvPicPr>
          <p:cNvPr id="14" name="Imagen 13" descr="Logotipo&#10;&#10;Descripción generada automáticamente">
            <a:extLst>
              <a:ext uri="{FF2B5EF4-FFF2-40B4-BE49-F238E27FC236}">
                <a16:creationId xmlns:a16="http://schemas.microsoft.com/office/drawing/2014/main" id="{1E2B7D5E-96B7-4DDC-9A72-32E45024A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711872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Dos objetos">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id="{D76E8AD8-6F26-4459-898B-7100F7CBAF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
        <p:nvSpPr>
          <p:cNvPr id="22" name="Marcador de texto 15">
            <a:extLst>
              <a:ext uri="{FF2B5EF4-FFF2-40B4-BE49-F238E27FC236}">
                <a16:creationId xmlns:a16="http://schemas.microsoft.com/office/drawing/2014/main" id="{3199CCF9-D349-4D15-B18B-00162C10A975}"/>
              </a:ext>
            </a:extLst>
          </p:cNvPr>
          <p:cNvSpPr>
            <a:spLocks noGrp="1"/>
          </p:cNvSpPr>
          <p:nvPr>
            <p:ph type="body" sz="quarter" idx="29" hasCustomPrompt="1"/>
          </p:nvPr>
        </p:nvSpPr>
        <p:spPr>
          <a:xfrm>
            <a:off x="8530245" y="4482172"/>
            <a:ext cx="3251184" cy="102842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20" name="Marcador de texto 15">
            <a:extLst>
              <a:ext uri="{FF2B5EF4-FFF2-40B4-BE49-F238E27FC236}">
                <a16:creationId xmlns:a16="http://schemas.microsoft.com/office/drawing/2014/main" id="{28522818-9829-4A2D-8CC2-DD8655FE14E5}"/>
              </a:ext>
            </a:extLst>
          </p:cNvPr>
          <p:cNvSpPr>
            <a:spLocks noGrp="1"/>
          </p:cNvSpPr>
          <p:nvPr>
            <p:ph type="body" sz="quarter" idx="27" hasCustomPrompt="1"/>
          </p:nvPr>
        </p:nvSpPr>
        <p:spPr>
          <a:xfrm>
            <a:off x="292796" y="1563849"/>
            <a:ext cx="3251184" cy="62048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19" name="Marcador de texto 15">
            <a:extLst>
              <a:ext uri="{FF2B5EF4-FFF2-40B4-BE49-F238E27FC236}">
                <a16:creationId xmlns:a16="http://schemas.microsoft.com/office/drawing/2014/main" id="{02A627A1-08CB-41A3-833E-1DD5C775CDFA}"/>
              </a:ext>
            </a:extLst>
          </p:cNvPr>
          <p:cNvSpPr>
            <a:spLocks noGrp="1"/>
          </p:cNvSpPr>
          <p:nvPr>
            <p:ph type="body" sz="quarter" idx="10" hasCustomPrompt="1"/>
          </p:nvPr>
        </p:nvSpPr>
        <p:spPr>
          <a:xfrm>
            <a:off x="292796" y="3432914"/>
            <a:ext cx="2917543" cy="30317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12" name="Marcador de texto 2">
            <a:extLst>
              <a:ext uri="{FF2B5EF4-FFF2-40B4-BE49-F238E27FC236}">
                <a16:creationId xmlns:a16="http://schemas.microsoft.com/office/drawing/2014/main" id="{A9521142-0E00-4A34-AB4F-73176F94B0FE}"/>
              </a:ext>
            </a:extLst>
          </p:cNvPr>
          <p:cNvSpPr>
            <a:spLocks noGrp="1"/>
          </p:cNvSpPr>
          <p:nvPr>
            <p:ph type="body" sz="quarter" idx="13" hasCustomPrompt="1"/>
          </p:nvPr>
        </p:nvSpPr>
        <p:spPr>
          <a:xfrm>
            <a:off x="300038" y="296863"/>
            <a:ext cx="5568950" cy="287337"/>
          </a:xfrm>
          <a:prstGeom prst="rect">
            <a:avLst/>
          </a:prstGeom>
        </p:spPr>
        <p:txBody>
          <a:bodyPr>
            <a:noAutofit/>
          </a:bodyPr>
          <a:lstStyle>
            <a:lvl1pPr marL="0" indent="0">
              <a:buNone/>
              <a:defRPr lang="es-ES" sz="2400" kern="1200" dirty="0">
                <a:solidFill>
                  <a:srgbClr val="505050"/>
                </a:solidFill>
                <a:latin typeface="Arial Black" panose="020B0A04020102020204" pitchFamily="34" charset="0"/>
                <a:ea typeface="+mj-ea"/>
                <a:cs typeface="+mj-cs"/>
              </a:defRPr>
            </a:lvl1pPr>
          </a:lstStyle>
          <a:p>
            <a:pPr lvl="0"/>
            <a:r>
              <a:rPr lang="en-US" noProof="0" dirty="0"/>
              <a:t>TITLE</a:t>
            </a:r>
          </a:p>
        </p:txBody>
      </p:sp>
      <p:sp>
        <p:nvSpPr>
          <p:cNvPr id="13" name="Elipse 12">
            <a:extLst>
              <a:ext uri="{FF2B5EF4-FFF2-40B4-BE49-F238E27FC236}">
                <a16:creationId xmlns:a16="http://schemas.microsoft.com/office/drawing/2014/main" id="{8F73B530-774E-4EFF-9C43-0C5F9C2647CA}"/>
              </a:ext>
            </a:extLst>
          </p:cNvPr>
          <p:cNvSpPr/>
          <p:nvPr userDrawn="1"/>
        </p:nvSpPr>
        <p:spPr>
          <a:xfrm>
            <a:off x="3619034" y="1252659"/>
            <a:ext cx="4639056" cy="4639056"/>
          </a:xfrm>
          <a:prstGeom prst="ellipse">
            <a:avLst/>
          </a:prstGeom>
          <a:solidFill>
            <a:srgbClr val="0F1C50">
              <a:alpha val="18824"/>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6785C1"/>
              </a:solidFill>
              <a:latin typeface="+mj-lt"/>
            </a:endParaRPr>
          </a:p>
        </p:txBody>
      </p:sp>
      <p:sp>
        <p:nvSpPr>
          <p:cNvPr id="14" name="Elipse 13">
            <a:extLst>
              <a:ext uri="{FF2B5EF4-FFF2-40B4-BE49-F238E27FC236}">
                <a16:creationId xmlns:a16="http://schemas.microsoft.com/office/drawing/2014/main" id="{A1B512D7-2C0F-4425-806D-87A7B20BCAC8}"/>
              </a:ext>
            </a:extLst>
          </p:cNvPr>
          <p:cNvSpPr/>
          <p:nvPr userDrawn="1"/>
        </p:nvSpPr>
        <p:spPr>
          <a:xfrm>
            <a:off x="4274354" y="1907979"/>
            <a:ext cx="3328416" cy="3328416"/>
          </a:xfrm>
          <a:prstGeom prst="ellipse">
            <a:avLst/>
          </a:prstGeom>
          <a:solidFill>
            <a:srgbClr val="E6B600">
              <a:alpha val="56863"/>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sp>
        <p:nvSpPr>
          <p:cNvPr id="15" name="Elipse 14">
            <a:extLst>
              <a:ext uri="{FF2B5EF4-FFF2-40B4-BE49-F238E27FC236}">
                <a16:creationId xmlns:a16="http://schemas.microsoft.com/office/drawing/2014/main" id="{E6132464-EC3C-4040-B907-3A0E11314AD2}"/>
              </a:ext>
            </a:extLst>
          </p:cNvPr>
          <p:cNvSpPr/>
          <p:nvPr userDrawn="1"/>
        </p:nvSpPr>
        <p:spPr>
          <a:xfrm>
            <a:off x="5011970" y="2645595"/>
            <a:ext cx="1853184" cy="1853184"/>
          </a:xfrm>
          <a:prstGeom prst="ellipse">
            <a:avLst/>
          </a:prstGeom>
          <a:solidFill>
            <a:srgbClr val="0F1C50"/>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cxnSp>
        <p:nvCxnSpPr>
          <p:cNvPr id="16" name="Conector recto 15">
            <a:extLst>
              <a:ext uri="{FF2B5EF4-FFF2-40B4-BE49-F238E27FC236}">
                <a16:creationId xmlns:a16="http://schemas.microsoft.com/office/drawing/2014/main" id="{63F3AAF6-5DD6-4699-9510-8D10F6E0B828}"/>
              </a:ext>
            </a:extLst>
          </p:cNvPr>
          <p:cNvCxnSpPr>
            <a:cxnSpLocks/>
          </p:cNvCxnSpPr>
          <p:nvPr userDrawn="1"/>
        </p:nvCxnSpPr>
        <p:spPr>
          <a:xfrm>
            <a:off x="300038" y="2436588"/>
            <a:ext cx="566344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686270E-508D-46D0-9307-06B1556AA9B9}"/>
              </a:ext>
            </a:extLst>
          </p:cNvPr>
          <p:cNvCxnSpPr>
            <a:cxnSpLocks/>
          </p:cNvCxnSpPr>
          <p:nvPr userDrawn="1"/>
        </p:nvCxnSpPr>
        <p:spPr>
          <a:xfrm>
            <a:off x="6460435" y="5660178"/>
            <a:ext cx="5431528"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DE9C83A8-A844-4752-B412-074D45026249}"/>
              </a:ext>
            </a:extLst>
          </p:cNvPr>
          <p:cNvCxnSpPr>
            <a:cxnSpLocks/>
          </p:cNvCxnSpPr>
          <p:nvPr userDrawn="1"/>
        </p:nvCxnSpPr>
        <p:spPr>
          <a:xfrm>
            <a:off x="5963478" y="3601831"/>
            <a:ext cx="592848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4" name="Marcador de texto 2">
            <a:extLst>
              <a:ext uri="{FF2B5EF4-FFF2-40B4-BE49-F238E27FC236}">
                <a16:creationId xmlns:a16="http://schemas.microsoft.com/office/drawing/2014/main" id="{C08C3BF8-FC5E-4AE8-A730-AFA48BD3AD1A}"/>
              </a:ext>
            </a:extLst>
          </p:cNvPr>
          <p:cNvSpPr>
            <a:spLocks noGrp="1"/>
          </p:cNvSpPr>
          <p:nvPr>
            <p:ph type="body" sz="quarter" idx="21" hasCustomPrompt="1"/>
          </p:nvPr>
        </p:nvSpPr>
        <p:spPr>
          <a:xfrm>
            <a:off x="8530245" y="4006146"/>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n-US" noProof="0" dirty="0"/>
              <a:t>TITLE</a:t>
            </a:r>
          </a:p>
        </p:txBody>
      </p:sp>
      <p:sp>
        <p:nvSpPr>
          <p:cNvPr id="26" name="Título 1">
            <a:extLst>
              <a:ext uri="{FF2B5EF4-FFF2-40B4-BE49-F238E27FC236}">
                <a16:creationId xmlns:a16="http://schemas.microsoft.com/office/drawing/2014/main" id="{BE2CECCB-7680-472D-AC79-7CA7DC94CB3B}"/>
              </a:ext>
            </a:extLst>
          </p:cNvPr>
          <p:cNvSpPr>
            <a:spLocks noGrp="1"/>
          </p:cNvSpPr>
          <p:nvPr>
            <p:ph type="title" hasCustomPrompt="1"/>
          </p:nvPr>
        </p:nvSpPr>
        <p:spPr>
          <a:xfrm>
            <a:off x="300038" y="909196"/>
            <a:ext cx="3243942" cy="513130"/>
          </a:xfrm>
          <a:prstGeom prst="rect">
            <a:avLst/>
          </a:prstGeom>
        </p:spPr>
        <p:txBody>
          <a:bodyPr>
            <a:normAutofit/>
          </a:bodyPr>
          <a:lstStyle>
            <a:lvl1pPr algn="l" rtl="0" fontAlgn="base">
              <a:lnSpc>
                <a:spcPct val="90000"/>
              </a:lnSpc>
              <a:spcBef>
                <a:spcPct val="0"/>
              </a:spcBef>
              <a:spcAft>
                <a:spcPct val="0"/>
              </a:spcAft>
              <a:defRPr lang="es-ES" sz="1600" kern="1200" dirty="0">
                <a:solidFill>
                  <a:srgbClr val="505050"/>
                </a:solidFill>
                <a:latin typeface="Arial Black" panose="020B0A04020102020204" pitchFamily="34" charset="0"/>
                <a:ea typeface="+mj-ea"/>
                <a:cs typeface="+mj-cs"/>
              </a:defRPr>
            </a:lvl1pPr>
          </a:lstStyle>
          <a:p>
            <a:r>
              <a:rPr lang="en-US" noProof="0" dirty="0"/>
              <a:t>TITLE</a:t>
            </a:r>
            <a:br>
              <a:rPr lang="en-US" noProof="0" dirty="0"/>
            </a:br>
            <a:endParaRPr lang="en-US" noProof="0" dirty="0"/>
          </a:p>
        </p:txBody>
      </p:sp>
      <p:sp>
        <p:nvSpPr>
          <p:cNvPr id="33" name="Marcador de texto 2">
            <a:extLst>
              <a:ext uri="{FF2B5EF4-FFF2-40B4-BE49-F238E27FC236}">
                <a16:creationId xmlns:a16="http://schemas.microsoft.com/office/drawing/2014/main" id="{382D4FFD-A997-4029-A30E-69950362B288}"/>
              </a:ext>
            </a:extLst>
          </p:cNvPr>
          <p:cNvSpPr>
            <a:spLocks noGrp="1"/>
          </p:cNvSpPr>
          <p:nvPr>
            <p:ph type="body" sz="quarter" idx="25" hasCustomPrompt="1"/>
          </p:nvPr>
        </p:nvSpPr>
        <p:spPr>
          <a:xfrm>
            <a:off x="8530245" y="1077715"/>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n-US" noProof="0" dirty="0"/>
              <a:t>TITLE</a:t>
            </a:r>
          </a:p>
        </p:txBody>
      </p:sp>
      <p:sp>
        <p:nvSpPr>
          <p:cNvPr id="21" name="Marcador de texto 15">
            <a:extLst>
              <a:ext uri="{FF2B5EF4-FFF2-40B4-BE49-F238E27FC236}">
                <a16:creationId xmlns:a16="http://schemas.microsoft.com/office/drawing/2014/main" id="{35340808-BB2A-4905-A193-B527DBCEF891}"/>
              </a:ext>
            </a:extLst>
          </p:cNvPr>
          <p:cNvSpPr>
            <a:spLocks noGrp="1"/>
          </p:cNvSpPr>
          <p:nvPr>
            <p:ph type="body" sz="quarter" idx="28" hasCustomPrompt="1"/>
          </p:nvPr>
        </p:nvSpPr>
        <p:spPr>
          <a:xfrm>
            <a:off x="8530245" y="1563848"/>
            <a:ext cx="3251184" cy="1747153"/>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pic>
        <p:nvPicPr>
          <p:cNvPr id="25" name="Imagen 24" descr="Logotipo&#10;&#10;Descripción generada automáticamente">
            <a:extLst>
              <a:ext uri="{FF2B5EF4-FFF2-40B4-BE49-F238E27FC236}">
                <a16:creationId xmlns:a16="http://schemas.microsoft.com/office/drawing/2014/main" id="{56315EC1-7DD2-483A-B46C-62635B84DB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021187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os objetos">
    <p:spTree>
      <p:nvGrpSpPr>
        <p:cNvPr id="1" name=""/>
        <p:cNvGrpSpPr/>
        <p:nvPr/>
      </p:nvGrpSpPr>
      <p:grpSpPr>
        <a:xfrm>
          <a:off x="0" y="0"/>
          <a:ext cx="0" cy="0"/>
          <a:chOff x="0" y="0"/>
          <a:chExt cx="0" cy="0"/>
        </a:xfrm>
      </p:grpSpPr>
      <p:pic>
        <p:nvPicPr>
          <p:cNvPr id="17" name="Imagen 16" descr="Una persona hablando por teléfono celular&#10;&#10;Descripción generada automáticamente con confianza media">
            <a:extLst>
              <a:ext uri="{FF2B5EF4-FFF2-40B4-BE49-F238E27FC236}">
                <a16:creationId xmlns:a16="http://schemas.microsoft.com/office/drawing/2014/main" id="{7130AD47-6430-401A-B46F-16F4F24898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261" b="12367"/>
          <a:stretch/>
        </p:blipFill>
        <p:spPr>
          <a:xfrm>
            <a:off x="-631022" y="-1"/>
            <a:ext cx="12823022" cy="6953501"/>
          </a:xfrm>
          <a:prstGeom prst="rect">
            <a:avLst/>
          </a:prstGeom>
        </p:spPr>
      </p:pic>
      <p:pic>
        <p:nvPicPr>
          <p:cNvPr id="8" name="Imagen 7">
            <a:extLst>
              <a:ext uri="{FF2B5EF4-FFF2-40B4-BE49-F238E27FC236}">
                <a16:creationId xmlns:a16="http://schemas.microsoft.com/office/drawing/2014/main" id="{58423184-2A25-42BD-BDF1-18ED01219C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022" y="-18127"/>
            <a:ext cx="12192000" cy="6876127"/>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631022" y="-4128"/>
            <a:ext cx="8687915" cy="6953500"/>
          </a:xfrm>
          <a:prstGeom prst="rect">
            <a:avLst/>
          </a:prstGeom>
        </p:spPr>
      </p:pic>
      <p:sp>
        <p:nvSpPr>
          <p:cNvPr id="2" name="Título 1"/>
          <p:cNvSpPr>
            <a:spLocks noGrp="1"/>
          </p:cNvSpPr>
          <p:nvPr userDrawn="1">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n-US" noProof="0" dirty="0"/>
              <a:t>TITLE</a:t>
            </a:r>
          </a:p>
        </p:txBody>
      </p:sp>
      <p:sp>
        <p:nvSpPr>
          <p:cNvPr id="15" name="object 15">
            <a:extLst>
              <a:ext uri="{FF2B5EF4-FFF2-40B4-BE49-F238E27FC236}">
                <a16:creationId xmlns:a16="http://schemas.microsoft.com/office/drawing/2014/main" id="{929FC511-1474-4D2B-AB32-44647DF2E59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4213975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Dos objetos">
    <p:spTree>
      <p:nvGrpSpPr>
        <p:cNvPr id="1" name=""/>
        <p:cNvGrpSpPr/>
        <p:nvPr/>
      </p:nvGrpSpPr>
      <p:grpSpPr>
        <a:xfrm>
          <a:off x="0" y="0"/>
          <a:ext cx="0" cy="0"/>
          <a:chOff x="0" y="0"/>
          <a:chExt cx="0" cy="0"/>
        </a:xfrm>
      </p:grpSpPr>
      <p:pic>
        <p:nvPicPr>
          <p:cNvPr id="10" name="Marcador de posición de imagen 5" descr="Un hombre sentado frente a una pantalla&#10;&#10;Descripción generada automáticamente con confianza media">
            <a:extLst>
              <a:ext uri="{FF2B5EF4-FFF2-40B4-BE49-F238E27FC236}">
                <a16:creationId xmlns:a16="http://schemas.microsoft.com/office/drawing/2014/main" id="{8E876FD2-5151-4686-97B8-B0A9D0033987}"/>
              </a:ext>
            </a:extLst>
          </p:cNvPr>
          <p:cNvPicPr>
            <a:picLocks noChangeAspect="1"/>
          </p:cNvPicPr>
          <p:nvPr userDrawn="1"/>
        </p:nvPicPr>
        <p:blipFill>
          <a:blip r:embed="rId2">
            <a:extLst>
              <a:ext uri="{28A0092B-C50C-407E-A947-70E740481C1C}">
                <a14:useLocalDpi xmlns:a14="http://schemas.microsoft.com/office/drawing/2010/main" val="0"/>
              </a:ext>
            </a:extLst>
          </a:blip>
          <a:srcRect t="49" b="49"/>
          <a:stretch>
            <a:fillRect/>
          </a:stretch>
        </p:blipFill>
        <p:spPr>
          <a:xfrm>
            <a:off x="11201" y="0"/>
            <a:ext cx="12172950" cy="6847765"/>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FE08DC19-9B01-40D4-BA18-C7E0F0844C7F}"/>
              </a:ext>
            </a:extLst>
          </p:cNvPr>
          <p:cNvPicPr>
            <a:picLocks noChangeAspect="1"/>
          </p:cNvPicPr>
          <p:nvPr userDrawn="1"/>
        </p:nvPicPr>
        <p:blipFill>
          <a:blip r:embed="rId3">
            <a:alphaModFix amt="35000"/>
            <a:extLst>
              <a:ext uri="{28A0092B-C50C-407E-A947-70E740481C1C}">
                <a14:useLocalDpi xmlns:a14="http://schemas.microsoft.com/office/drawing/2010/main" val="0"/>
              </a:ext>
            </a:extLst>
          </a:blip>
          <a:stretch>
            <a:fillRect/>
          </a:stretch>
        </p:blipFill>
        <p:spPr>
          <a:xfrm>
            <a:off x="24249" y="-105735"/>
            <a:ext cx="8687915" cy="6953500"/>
          </a:xfrm>
          <a:prstGeom prst="rect">
            <a:avLst/>
          </a:prstGeom>
        </p:spPr>
      </p:pic>
      <p:pic>
        <p:nvPicPr>
          <p:cNvPr id="11" name="Imagen 10">
            <a:extLst>
              <a:ext uri="{FF2B5EF4-FFF2-40B4-BE49-F238E27FC236}">
                <a16:creationId xmlns:a16="http://schemas.microsoft.com/office/drawing/2014/main" id="{ADDE2495-76C9-4828-8800-658F56E79D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6781800" y="-1269"/>
            <a:ext cx="5410200" cy="6923119"/>
          </a:xfrm>
          <a:prstGeom prst="rect">
            <a:avLst/>
          </a:prstGeom>
        </p:spPr>
      </p:pic>
      <p:sp>
        <p:nvSpPr>
          <p:cNvPr id="2" name="Título 1"/>
          <p:cNvSpPr>
            <a:spLocks noGrp="1"/>
          </p:cNvSpPr>
          <p:nvPr>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noProof="0" dirty="0"/>
              <a:t>TITLE</a:t>
            </a:r>
            <a:endParaRPr lang="es-ES" dirty="0"/>
          </a:p>
        </p:txBody>
      </p:sp>
      <p:sp>
        <p:nvSpPr>
          <p:cNvPr id="17" name="object 15">
            <a:extLst>
              <a:ext uri="{FF2B5EF4-FFF2-40B4-BE49-F238E27FC236}">
                <a16:creationId xmlns:a16="http://schemas.microsoft.com/office/drawing/2014/main" id="{E94BD247-19FA-4F16-9E9D-BBE068E6BEE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84899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pic>
        <p:nvPicPr>
          <p:cNvPr id="6" name="Imagen 5" descr="Imagen borrosa de una persona&#10;&#10;Descripción generada automáticamente con confianza baja">
            <a:extLst>
              <a:ext uri="{FF2B5EF4-FFF2-40B4-BE49-F238E27FC236}">
                <a16:creationId xmlns:a16="http://schemas.microsoft.com/office/drawing/2014/main" id="{E77E4E83-0CC3-4673-A595-CA3DD206FD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97B6EDFB-B547-431F-9DD8-8343B09720A2}"/>
              </a:ext>
            </a:extLst>
          </p:cNvPr>
          <p:cNvPicPr>
            <a:picLocks noChangeAspect="1"/>
          </p:cNvPicPr>
          <p:nvPr userDrawn="1"/>
        </p:nvPicPr>
        <p:blipFill>
          <a:blip r:embed="rId3">
            <a:alphaModFix amt="20000"/>
            <a:extLst>
              <a:ext uri="{28A0092B-C50C-407E-A947-70E740481C1C}">
                <a14:useLocalDpi xmlns:a14="http://schemas.microsoft.com/office/drawing/2010/main" val="0"/>
              </a:ext>
            </a:extLst>
          </a:blip>
          <a:stretch>
            <a:fillRect/>
          </a:stretch>
        </p:blipFill>
        <p:spPr>
          <a:xfrm>
            <a:off x="0" y="0"/>
            <a:ext cx="8687915" cy="6953500"/>
          </a:xfrm>
          <a:prstGeom prst="rect">
            <a:avLst/>
          </a:prstGeom>
        </p:spPr>
      </p:pic>
      <p:sp>
        <p:nvSpPr>
          <p:cNvPr id="12" name="Título de la presentación"/>
          <p:cNvSpPr txBox="1">
            <a:spLocks noGrp="1"/>
          </p:cNvSpPr>
          <p:nvPr>
            <p:ph type="title" hasCustomPrompt="1"/>
          </p:nvPr>
        </p:nvSpPr>
        <p:spPr>
          <a:xfrm>
            <a:off x="853620" y="2862965"/>
            <a:ext cx="6254752" cy="1684304"/>
          </a:xfrm>
          <a:prstGeom prst="rect">
            <a:avLst/>
          </a:prstGeom>
        </p:spPr>
        <p:txBody>
          <a:bodyPr anchor="b">
            <a:noAutofit/>
          </a:bodyPr>
          <a:lstStyle>
            <a:lvl1pPr>
              <a:defRPr sz="3600" b="1" spc="-116">
                <a:solidFill>
                  <a:schemeClr val="bg1"/>
                </a:solidFill>
                <a:latin typeface="Arial Black" panose="020B0A04020102020204" pitchFamily="34" charset="0"/>
              </a:defRPr>
            </a:lvl1pPr>
          </a:lstStyle>
          <a:p>
            <a:r>
              <a:rPr lang="en-US" noProof="0" dirty="0"/>
              <a:t>TITLE</a:t>
            </a:r>
            <a:br>
              <a:rPr lang="en-US" noProof="0" dirty="0"/>
            </a:br>
            <a:endParaRPr lang="en-US" noProof="0" dirty="0"/>
          </a:p>
        </p:txBody>
      </p:sp>
      <p:sp>
        <p:nvSpPr>
          <p:cNvPr id="8" name="object 15">
            <a:extLst>
              <a:ext uri="{FF2B5EF4-FFF2-40B4-BE49-F238E27FC236}">
                <a16:creationId xmlns:a16="http://schemas.microsoft.com/office/drawing/2014/main" id="{BC70643F-E61B-412A-BCD8-9C4426C7E6E7}"/>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440367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048498" y="109309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4" name="Marcador de contenido 3"/>
          <p:cNvSpPr>
            <a:spLocks noGrp="1"/>
          </p:cNvSpPr>
          <p:nvPr>
            <p:ph sz="half" idx="2" hasCustomPrompt="1"/>
          </p:nvPr>
        </p:nvSpPr>
        <p:spPr>
          <a:xfrm>
            <a:off x="7048498" y="2553595"/>
            <a:ext cx="4305302" cy="2986072"/>
          </a:xfrm>
          <a:prstGeom prst="rect">
            <a:avLst/>
          </a:prstGeom>
        </p:spPr>
        <p:txBody>
          <a:bodyPr>
            <a:normAutofit/>
          </a:bodyPr>
          <a:lstStyle>
            <a:lvl1pPr marL="0" indent="0">
              <a:buFontTx/>
              <a:buNone/>
              <a:defRPr sz="1800">
                <a:solidFill>
                  <a:srgbClr val="505050"/>
                </a:solidFill>
              </a:defRPr>
            </a:lvl1pPr>
            <a:lvl2pPr marL="457200" indent="0">
              <a:buFontTx/>
              <a:buNone/>
              <a:defRPr sz="2000">
                <a:solidFill>
                  <a:srgbClr val="505050"/>
                </a:solidFill>
              </a:defRPr>
            </a:lvl2pPr>
            <a:lvl3pPr marL="914400" indent="0">
              <a:buFontTx/>
              <a:buNone/>
              <a:defRPr sz="18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n-US" noProof="0" dirty="0"/>
              <a:t>Add text</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6335713" cy="6857999"/>
          </a:xfrm>
        </p:spPr>
        <p:txBody>
          <a:bodyPr/>
          <a:lstStyle>
            <a:lvl1pPr>
              <a:defRPr>
                <a:solidFill>
                  <a:schemeClr val="bg1"/>
                </a:solidFill>
              </a:defRPr>
            </a:lvl1pPr>
          </a:lstStyle>
          <a:p>
            <a:endParaRPr lang="en-US" noProof="0" dirty="0"/>
          </a:p>
        </p:txBody>
      </p:sp>
      <p:pic>
        <p:nvPicPr>
          <p:cNvPr id="9" name="Imagen 8" descr="Logotipo&#10;&#10;Descripción generada automáticamente">
            <a:extLst>
              <a:ext uri="{FF2B5EF4-FFF2-40B4-BE49-F238E27FC236}">
                <a16:creationId xmlns:a16="http://schemas.microsoft.com/office/drawing/2014/main" id="{EA50A88D-DE79-4AF5-84CB-330A2632EC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90215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192000" cy="6858000"/>
          </a:xfrm>
        </p:spPr>
        <p:txBody>
          <a:bodyPr/>
          <a:lstStyle/>
          <a:p>
            <a:endParaRPr lang="en-US" noProof="0" dirty="0"/>
          </a:p>
        </p:txBody>
      </p:sp>
      <p:sp>
        <p:nvSpPr>
          <p:cNvPr id="2" name="Título 1"/>
          <p:cNvSpPr>
            <a:spLocks noGrp="1"/>
          </p:cNvSpPr>
          <p:nvPr>
            <p:ph type="title" hasCustomPrompt="1"/>
          </p:nvPr>
        </p:nvSpPr>
        <p:spPr>
          <a:xfrm>
            <a:off x="727529" y="1247198"/>
            <a:ext cx="503827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bg1"/>
                </a:solidFill>
                <a:latin typeface="Arial Black" panose="020B0A04020102020204" pitchFamily="34" charset="0"/>
                <a:ea typeface="+mj-ea"/>
                <a:cs typeface="+mj-cs"/>
              </a:defRPr>
            </a:lvl1pPr>
          </a:lstStyle>
          <a:p>
            <a:r>
              <a:rPr lang="en-US" noProof="0" dirty="0"/>
              <a:t>TITLE</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hasCustomPrompt="1"/>
          </p:nvPr>
        </p:nvSpPr>
        <p:spPr>
          <a:xfrm>
            <a:off x="727529" y="2773580"/>
            <a:ext cx="5038271" cy="3713739"/>
          </a:xfrm>
          <a:no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pic>
        <p:nvPicPr>
          <p:cNvPr id="8" name="Imagen 7" descr="Imagen que contiene dibujo, señal&#10;&#10;Descripción generada automáticamente">
            <a:extLst>
              <a:ext uri="{FF2B5EF4-FFF2-40B4-BE49-F238E27FC236}">
                <a16:creationId xmlns:a16="http://schemas.microsoft.com/office/drawing/2014/main" id="{1A2C4E82-BE49-42CC-9A65-7E1A5A56A9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9" name="Marcador de posición de imagen 4" descr="Imagen que contiene Interfaz de usuario gráfica&#10;&#10;Descripción generada automáticamente">
            <a:extLst>
              <a:ext uri="{FF2B5EF4-FFF2-40B4-BE49-F238E27FC236}">
                <a16:creationId xmlns:a16="http://schemas.microsoft.com/office/drawing/2014/main" id="{74269998-C94B-422E-A78A-DF85C688357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360007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sp>
        <p:nvSpPr>
          <p:cNvPr id="6" name="Marcador de texto 15">
            <a:extLst>
              <a:ext uri="{FF2B5EF4-FFF2-40B4-BE49-F238E27FC236}">
                <a16:creationId xmlns:a16="http://schemas.microsoft.com/office/drawing/2014/main" id="{6E85101A-A813-46AD-8272-8E594617E952}"/>
              </a:ext>
            </a:extLst>
          </p:cNvPr>
          <p:cNvSpPr>
            <a:spLocks noGrp="1"/>
          </p:cNvSpPr>
          <p:nvPr>
            <p:ph type="body" sz="quarter" idx="17" hasCustomPrompt="1"/>
          </p:nvPr>
        </p:nvSpPr>
        <p:spPr>
          <a:xfrm>
            <a:off x="381000" y="1953087"/>
            <a:ext cx="11538857" cy="1982099"/>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2" name="Título 1"/>
          <p:cNvSpPr>
            <a:spLocks noGrp="1"/>
          </p:cNvSpPr>
          <p:nvPr>
            <p:ph type="title" hasCustomPrompt="1"/>
          </p:nvPr>
        </p:nvSpPr>
        <p:spPr>
          <a:xfrm>
            <a:off x="381001" y="252300"/>
            <a:ext cx="571500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4234543"/>
            <a:ext cx="12192000" cy="2623457"/>
          </a:xfrm>
        </p:spPr>
        <p:txBody>
          <a:bodyPr/>
          <a:lstStyle/>
          <a:p>
            <a:endParaRPr lang="es-ES" dirty="0"/>
          </a:p>
        </p:txBody>
      </p:sp>
      <p:pic>
        <p:nvPicPr>
          <p:cNvPr id="8" name="Imagen 7" descr="Logotipo&#10;&#10;Descripción generada automáticamente">
            <a:extLst>
              <a:ext uri="{FF2B5EF4-FFF2-40B4-BE49-F238E27FC236}">
                <a16:creationId xmlns:a16="http://schemas.microsoft.com/office/drawing/2014/main" id="{293F5F4C-88E1-4BAA-B5A5-B5EEEA7757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41621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sp>
        <p:nvSpPr>
          <p:cNvPr id="8" name="Marcador de texto 15">
            <a:extLst>
              <a:ext uri="{FF2B5EF4-FFF2-40B4-BE49-F238E27FC236}">
                <a16:creationId xmlns:a16="http://schemas.microsoft.com/office/drawing/2014/main" id="{2663447C-D565-4A2B-A356-20119B48AC98}"/>
              </a:ext>
            </a:extLst>
          </p:cNvPr>
          <p:cNvSpPr>
            <a:spLocks noGrp="1"/>
          </p:cNvSpPr>
          <p:nvPr>
            <p:ph type="body" sz="quarter" idx="17" hasCustomPrompt="1"/>
          </p:nvPr>
        </p:nvSpPr>
        <p:spPr>
          <a:xfrm>
            <a:off x="381000" y="1311729"/>
            <a:ext cx="11612880" cy="211727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3708400"/>
            <a:ext cx="12192000" cy="3149599"/>
          </a:xfrm>
        </p:spPr>
        <p:txBody>
          <a:bodyPr>
            <a:normAutofit/>
          </a:bodyPr>
          <a:lstStyle>
            <a:lvl1pPr>
              <a:defRPr sz="900">
                <a:solidFill>
                  <a:schemeClr val="tx1"/>
                </a:solidFill>
              </a:defRPr>
            </a:lvl1pPr>
          </a:lstStyle>
          <a:p>
            <a:endParaRPr lang="es-ES" dirty="0"/>
          </a:p>
        </p:txBody>
      </p:sp>
      <p:sp>
        <p:nvSpPr>
          <p:cNvPr id="2" name="Título 1"/>
          <p:cNvSpPr>
            <a:spLocks noGrp="1"/>
          </p:cNvSpPr>
          <p:nvPr>
            <p:ph type="title" hasCustomPrompt="1"/>
          </p:nvPr>
        </p:nvSpPr>
        <p:spPr>
          <a:xfrm>
            <a:off x="381001" y="252300"/>
            <a:ext cx="664464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6" name="Marcador de texto 13">
            <a:extLst>
              <a:ext uri="{FF2B5EF4-FFF2-40B4-BE49-F238E27FC236}">
                <a16:creationId xmlns:a16="http://schemas.microsoft.com/office/drawing/2014/main" id="{8F3AC077-4003-4855-98A4-99A34EA1B78A}"/>
              </a:ext>
            </a:extLst>
          </p:cNvPr>
          <p:cNvSpPr>
            <a:spLocks noGrp="1"/>
          </p:cNvSpPr>
          <p:nvPr>
            <p:ph type="body" sz="quarter" idx="13" hasCustomPrompt="1"/>
          </p:nvPr>
        </p:nvSpPr>
        <p:spPr>
          <a:xfrm>
            <a:off x="472609" y="3149600"/>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Add text</a:t>
            </a:r>
          </a:p>
        </p:txBody>
      </p:sp>
      <p:sp>
        <p:nvSpPr>
          <p:cNvPr id="7" name="Marcador de texto 13">
            <a:extLst>
              <a:ext uri="{FF2B5EF4-FFF2-40B4-BE49-F238E27FC236}">
                <a16:creationId xmlns:a16="http://schemas.microsoft.com/office/drawing/2014/main" id="{CD2F57A0-4775-4EA2-A651-FBD57B2B80C7}"/>
              </a:ext>
            </a:extLst>
          </p:cNvPr>
          <p:cNvSpPr>
            <a:spLocks noGrp="1"/>
          </p:cNvSpPr>
          <p:nvPr>
            <p:ph type="body" sz="quarter" idx="14" hasCustomPrompt="1"/>
          </p:nvPr>
        </p:nvSpPr>
        <p:spPr>
          <a:xfrm>
            <a:off x="3169557" y="3149600"/>
            <a:ext cx="2514600" cy="1480250"/>
          </a:xfrm>
          <a:solidFill>
            <a:srgbClr val="6785C1">
              <a:alpha val="89804"/>
            </a:srgbClr>
          </a:solidFill>
        </p:spPr>
        <p:txBody>
          <a:bodyPr vert="horz" lIns="91440" tIns="45720" rIns="91440" bIns="45720" rtlCol="0">
            <a:noAutofit/>
          </a:bodyPr>
          <a:lstStyle>
            <a:lvl1pPr>
              <a:defRPr lang="es-ES" sz="1800" dirty="0">
                <a:solidFill>
                  <a:schemeClr val="bg1"/>
                </a:solidFill>
                <a:latin typeface="Arial Black" panose="020B0A04020102020204" pitchFamily="34" charset="0"/>
              </a:defRPr>
            </a:lvl1pPr>
          </a:lstStyle>
          <a:p>
            <a:pPr marL="0" lvl="0" indent="0">
              <a:buNone/>
            </a:pPr>
            <a:r>
              <a:rPr lang="en-US" noProof="0" dirty="0"/>
              <a:t>Add text</a:t>
            </a:r>
          </a:p>
        </p:txBody>
      </p:sp>
      <p:pic>
        <p:nvPicPr>
          <p:cNvPr id="10" name="Imagen 9" descr="Logotipo&#10;&#10;Descripción generada automáticamente">
            <a:extLst>
              <a:ext uri="{FF2B5EF4-FFF2-40B4-BE49-F238E27FC236}">
                <a16:creationId xmlns:a16="http://schemas.microsoft.com/office/drawing/2014/main" id="{A6E06D00-FCBC-40D0-B3F0-FFD96A1AC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61690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Dibujo de un edificio&#10;&#10;Descripción generada automáticamente con confianza media">
            <a:extLst>
              <a:ext uri="{FF2B5EF4-FFF2-40B4-BE49-F238E27FC236}">
                <a16:creationId xmlns:a16="http://schemas.microsoft.com/office/drawing/2014/main" id="{E0EA1D1B-F5E2-46D3-A6E1-F97EF791DEE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
        <p:nvSpPr>
          <p:cNvPr id="14" name="Título 1">
            <a:extLst>
              <a:ext uri="{FF2B5EF4-FFF2-40B4-BE49-F238E27FC236}">
                <a16:creationId xmlns:a16="http://schemas.microsoft.com/office/drawing/2014/main" id="{F2D8DA50-E13D-465D-8BEE-70F834E75E8D}"/>
              </a:ext>
            </a:extLst>
          </p:cNvPr>
          <p:cNvSpPr>
            <a:spLocks noGrp="1"/>
          </p:cNvSpPr>
          <p:nvPr>
            <p:ph type="title" hasCustomPrompt="1"/>
          </p:nvPr>
        </p:nvSpPr>
        <p:spPr>
          <a:xfrm>
            <a:off x="380999" y="252299"/>
            <a:ext cx="682752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16" name="Marcador de texto 15">
            <a:extLst>
              <a:ext uri="{FF2B5EF4-FFF2-40B4-BE49-F238E27FC236}">
                <a16:creationId xmlns:a16="http://schemas.microsoft.com/office/drawing/2014/main" id="{71D5AB6B-81C7-4BE2-9222-349DEED2B49A}"/>
              </a:ext>
            </a:extLst>
          </p:cNvPr>
          <p:cNvSpPr>
            <a:spLocks noGrp="1"/>
          </p:cNvSpPr>
          <p:nvPr>
            <p:ph type="body" sz="quarter" idx="10" hasCustomPrompt="1"/>
          </p:nvPr>
        </p:nvSpPr>
        <p:spPr>
          <a:xfrm>
            <a:off x="380999" y="1667441"/>
            <a:ext cx="11539538" cy="44226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pic>
        <p:nvPicPr>
          <p:cNvPr id="8" name="Imagen 7" descr="Logotipo&#10;&#10;Descripción generada automáticamente">
            <a:extLst>
              <a:ext uri="{FF2B5EF4-FFF2-40B4-BE49-F238E27FC236}">
                <a16:creationId xmlns:a16="http://schemas.microsoft.com/office/drawing/2014/main" id="{CF47B0E5-89CD-4E47-8C8E-146F286B9E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428255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19" name="Imagen 18" descr="Dibujo de un edificio&#10;&#10;Descripción generada automáticamente con confianza media">
            <a:extLst>
              <a:ext uri="{FF2B5EF4-FFF2-40B4-BE49-F238E27FC236}">
                <a16:creationId xmlns:a16="http://schemas.microsoft.com/office/drawing/2014/main" id="{5280B4C6-A551-46C3-8530-3447AF8A5992}"/>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
        <p:nvSpPr>
          <p:cNvPr id="14" name="Título 1">
            <a:extLst>
              <a:ext uri="{FF2B5EF4-FFF2-40B4-BE49-F238E27FC236}">
                <a16:creationId xmlns:a16="http://schemas.microsoft.com/office/drawing/2014/main" id="{F2D8DA50-E13D-465D-8BEE-70F834E75E8D}"/>
              </a:ext>
            </a:extLst>
          </p:cNvPr>
          <p:cNvSpPr>
            <a:spLocks noGrp="1"/>
          </p:cNvSpPr>
          <p:nvPr>
            <p:ph type="title" hasCustomPrompt="1"/>
          </p:nvPr>
        </p:nvSpPr>
        <p:spPr>
          <a:xfrm>
            <a:off x="380999" y="252299"/>
            <a:ext cx="7941357"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8" name="Marcador de posición de imagen 4">
            <a:extLst>
              <a:ext uri="{FF2B5EF4-FFF2-40B4-BE49-F238E27FC236}">
                <a16:creationId xmlns:a16="http://schemas.microsoft.com/office/drawing/2014/main" id="{48B3F2D3-3775-4569-B756-41407686E7B7}"/>
              </a:ext>
            </a:extLst>
          </p:cNvPr>
          <p:cNvSpPr>
            <a:spLocks noGrp="1"/>
          </p:cNvSpPr>
          <p:nvPr>
            <p:ph type="pic" sz="quarter" idx="10"/>
          </p:nvPr>
        </p:nvSpPr>
        <p:spPr>
          <a:xfrm>
            <a:off x="0" y="3984170"/>
            <a:ext cx="12192000" cy="2873829"/>
          </a:xfrm>
        </p:spPr>
        <p:txBody>
          <a:bodyPr/>
          <a:lstStyle>
            <a:lvl1pPr marL="0" indent="0">
              <a:buFontTx/>
              <a:buNone/>
              <a:defRPr/>
            </a:lvl1pPr>
          </a:lstStyle>
          <a:p>
            <a:endParaRPr lang="en-US" noProof="0" dirty="0"/>
          </a:p>
        </p:txBody>
      </p:sp>
      <p:cxnSp>
        <p:nvCxnSpPr>
          <p:cNvPr id="11" name="Conector recto 10">
            <a:extLst>
              <a:ext uri="{FF2B5EF4-FFF2-40B4-BE49-F238E27FC236}">
                <a16:creationId xmlns:a16="http://schemas.microsoft.com/office/drawing/2014/main" id="{6BAF5D76-C2BC-479B-8834-3C1DBDCD6C15}"/>
              </a:ext>
            </a:extLst>
          </p:cNvPr>
          <p:cNvCxnSpPr>
            <a:cxnSpLocks/>
          </p:cNvCxnSpPr>
          <p:nvPr userDrawn="1"/>
        </p:nvCxnSpPr>
        <p:spPr>
          <a:xfrm>
            <a:off x="4166961"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2B6E322-11F2-4D9E-A605-50D880B969D0}"/>
              </a:ext>
            </a:extLst>
          </p:cNvPr>
          <p:cNvCxnSpPr>
            <a:cxnSpLocks/>
          </p:cNvCxnSpPr>
          <p:nvPr userDrawn="1"/>
        </p:nvCxnSpPr>
        <p:spPr>
          <a:xfrm>
            <a:off x="8148864"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CC3DA993-3213-4980-9FF6-565B7CB525F9}"/>
              </a:ext>
            </a:extLst>
          </p:cNvPr>
          <p:cNvSpPr>
            <a:spLocks noGrp="1"/>
          </p:cNvSpPr>
          <p:nvPr>
            <p:ph type="body" sz="quarter" idx="18" hasCustomPrompt="1"/>
          </p:nvPr>
        </p:nvSpPr>
        <p:spPr>
          <a:xfrm>
            <a:off x="43538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15" name="Marcador de texto 15">
            <a:extLst>
              <a:ext uri="{FF2B5EF4-FFF2-40B4-BE49-F238E27FC236}">
                <a16:creationId xmlns:a16="http://schemas.microsoft.com/office/drawing/2014/main" id="{F40C66D9-CCF9-470E-82DC-961E3CED40FD}"/>
              </a:ext>
            </a:extLst>
          </p:cNvPr>
          <p:cNvSpPr>
            <a:spLocks noGrp="1"/>
          </p:cNvSpPr>
          <p:nvPr>
            <p:ph type="body" sz="quarter" idx="19" hasCustomPrompt="1"/>
          </p:nvPr>
        </p:nvSpPr>
        <p:spPr>
          <a:xfrm>
            <a:off x="8322356"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16" name="Marcador de texto 15">
            <a:extLst>
              <a:ext uri="{FF2B5EF4-FFF2-40B4-BE49-F238E27FC236}">
                <a16:creationId xmlns:a16="http://schemas.microsoft.com/office/drawing/2014/main" id="{2E74BD95-056F-4DB3-ABDE-543F9752A25F}"/>
              </a:ext>
            </a:extLst>
          </p:cNvPr>
          <p:cNvSpPr>
            <a:spLocks noGrp="1"/>
          </p:cNvSpPr>
          <p:nvPr>
            <p:ph type="body" sz="quarter" idx="20" hasCustomPrompt="1"/>
          </p:nvPr>
        </p:nvSpPr>
        <p:spPr>
          <a:xfrm>
            <a:off x="397105" y="153681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pic>
        <p:nvPicPr>
          <p:cNvPr id="17" name="Imagen 16" descr="Logotipo&#10;&#10;Descripción generada automáticamente">
            <a:extLst>
              <a:ext uri="{FF2B5EF4-FFF2-40B4-BE49-F238E27FC236}">
                <a16:creationId xmlns:a16="http://schemas.microsoft.com/office/drawing/2014/main" id="{33ED0FDB-3C65-439D-AD70-6199CDD70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2818206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id="{D8228072-6DE1-4D9F-BAC0-092672D07177}"/>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
        <p:nvSpPr>
          <p:cNvPr id="14" name="Título 1">
            <a:extLst>
              <a:ext uri="{FF2B5EF4-FFF2-40B4-BE49-F238E27FC236}">
                <a16:creationId xmlns:a16="http://schemas.microsoft.com/office/drawing/2014/main" id="{F2D8DA50-E13D-465D-8BEE-70F834E75E8D}"/>
              </a:ext>
            </a:extLst>
          </p:cNvPr>
          <p:cNvSpPr>
            <a:spLocks noGrp="1"/>
          </p:cNvSpPr>
          <p:nvPr>
            <p:ph type="title" hasCustomPrompt="1"/>
          </p:nvPr>
        </p:nvSpPr>
        <p:spPr>
          <a:xfrm>
            <a:off x="380999" y="252299"/>
            <a:ext cx="594360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cxnSp>
        <p:nvCxnSpPr>
          <p:cNvPr id="11" name="Conector recto 10">
            <a:extLst>
              <a:ext uri="{FF2B5EF4-FFF2-40B4-BE49-F238E27FC236}">
                <a16:creationId xmlns:a16="http://schemas.microsoft.com/office/drawing/2014/main" id="{6BAF5D76-C2BC-479B-8834-3C1DBDCD6C15}"/>
              </a:ext>
            </a:extLst>
          </p:cNvPr>
          <p:cNvCxnSpPr>
            <a:cxnSpLocks/>
          </p:cNvCxnSpPr>
          <p:nvPr userDrawn="1"/>
        </p:nvCxnSpPr>
        <p:spPr>
          <a:xfrm>
            <a:off x="4166961"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2B6E322-11F2-4D9E-A605-50D880B969D0}"/>
              </a:ext>
            </a:extLst>
          </p:cNvPr>
          <p:cNvCxnSpPr>
            <a:cxnSpLocks/>
          </p:cNvCxnSpPr>
          <p:nvPr userDrawn="1"/>
        </p:nvCxnSpPr>
        <p:spPr>
          <a:xfrm>
            <a:off x="8148864"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sp>
        <p:nvSpPr>
          <p:cNvPr id="13" name="Marcador de texto 2">
            <a:extLst>
              <a:ext uri="{FF2B5EF4-FFF2-40B4-BE49-F238E27FC236}">
                <a16:creationId xmlns:a16="http://schemas.microsoft.com/office/drawing/2014/main" id="{758E48B6-0140-4E91-96A0-5F7817F66A28}"/>
              </a:ext>
            </a:extLst>
          </p:cNvPr>
          <p:cNvSpPr>
            <a:spLocks noGrp="1" noChangeArrowheads="1"/>
          </p:cNvSpPr>
          <p:nvPr>
            <p:ph idx="14" hasCustomPrompt="1"/>
          </p:nvPr>
        </p:nvSpPr>
        <p:spPr bwMode="auto">
          <a:xfrm>
            <a:off x="8305801"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n-US" altLang="es-ES" noProof="0" dirty="0"/>
              <a:t>Add element</a:t>
            </a:r>
          </a:p>
        </p:txBody>
      </p:sp>
      <p:sp>
        <p:nvSpPr>
          <p:cNvPr id="15" name="Marcador de texto 2">
            <a:extLst>
              <a:ext uri="{FF2B5EF4-FFF2-40B4-BE49-F238E27FC236}">
                <a16:creationId xmlns:a16="http://schemas.microsoft.com/office/drawing/2014/main" id="{2964890B-B619-476B-9E8E-3499E289DF7B}"/>
              </a:ext>
            </a:extLst>
          </p:cNvPr>
          <p:cNvSpPr>
            <a:spLocks noGrp="1" noChangeArrowheads="1"/>
          </p:cNvSpPr>
          <p:nvPr>
            <p:ph idx="15" hasCustomPrompt="1"/>
          </p:nvPr>
        </p:nvSpPr>
        <p:spPr bwMode="auto">
          <a:xfrm>
            <a:off x="380999"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n-US" noProof="0" dirty="0"/>
              <a:t>Add element</a:t>
            </a:r>
          </a:p>
        </p:txBody>
      </p:sp>
      <p:sp>
        <p:nvSpPr>
          <p:cNvPr id="16" name="Marcador de texto 2">
            <a:extLst>
              <a:ext uri="{FF2B5EF4-FFF2-40B4-BE49-F238E27FC236}">
                <a16:creationId xmlns:a16="http://schemas.microsoft.com/office/drawing/2014/main" id="{DF555FD4-1B27-4827-8641-4333A2E0E07E}"/>
              </a:ext>
            </a:extLst>
          </p:cNvPr>
          <p:cNvSpPr>
            <a:spLocks noGrp="1" noChangeArrowheads="1"/>
          </p:cNvSpPr>
          <p:nvPr>
            <p:ph idx="16" hasCustomPrompt="1"/>
          </p:nvPr>
        </p:nvSpPr>
        <p:spPr bwMode="auto">
          <a:xfrm>
            <a:off x="4335916"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n-US" altLang="es-ES" noProof="0" dirty="0"/>
              <a:t>Add element</a:t>
            </a:r>
          </a:p>
        </p:txBody>
      </p:sp>
      <p:sp>
        <p:nvSpPr>
          <p:cNvPr id="17" name="Marcador de texto 15">
            <a:extLst>
              <a:ext uri="{FF2B5EF4-FFF2-40B4-BE49-F238E27FC236}">
                <a16:creationId xmlns:a16="http://schemas.microsoft.com/office/drawing/2014/main" id="{C694AD83-8AEF-4EAD-BABA-8A412A17D94F}"/>
              </a:ext>
            </a:extLst>
          </p:cNvPr>
          <p:cNvSpPr>
            <a:spLocks noGrp="1"/>
          </p:cNvSpPr>
          <p:nvPr>
            <p:ph type="body" sz="quarter" idx="17" hasCustomPrompt="1"/>
          </p:nvPr>
        </p:nvSpPr>
        <p:spPr>
          <a:xfrm>
            <a:off x="397105"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noProof="0" dirty="0"/>
              <a:t>Add text</a:t>
            </a:r>
          </a:p>
          <a:p>
            <a:pPr lvl="0"/>
            <a:endParaRPr lang="en-US" noProof="0" dirty="0"/>
          </a:p>
        </p:txBody>
      </p:sp>
      <p:sp>
        <p:nvSpPr>
          <p:cNvPr id="18" name="Marcador de texto 15">
            <a:extLst>
              <a:ext uri="{FF2B5EF4-FFF2-40B4-BE49-F238E27FC236}">
                <a16:creationId xmlns:a16="http://schemas.microsoft.com/office/drawing/2014/main" id="{E22E6DA1-2B1B-4C29-98C1-BA80EEDB6524}"/>
              </a:ext>
            </a:extLst>
          </p:cNvPr>
          <p:cNvSpPr>
            <a:spLocks noGrp="1"/>
          </p:cNvSpPr>
          <p:nvPr>
            <p:ph type="body" sz="quarter" idx="18" hasCustomPrompt="1"/>
          </p:nvPr>
        </p:nvSpPr>
        <p:spPr>
          <a:xfrm>
            <a:off x="43284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19" name="Marcador de texto 15">
            <a:extLst>
              <a:ext uri="{FF2B5EF4-FFF2-40B4-BE49-F238E27FC236}">
                <a16:creationId xmlns:a16="http://schemas.microsoft.com/office/drawing/2014/main" id="{CB345580-03C8-4273-A7E1-60FADF6C9EF0}"/>
              </a:ext>
            </a:extLst>
          </p:cNvPr>
          <p:cNvSpPr>
            <a:spLocks noGrp="1"/>
          </p:cNvSpPr>
          <p:nvPr>
            <p:ph type="body" sz="quarter" idx="19" hasCustomPrompt="1"/>
          </p:nvPr>
        </p:nvSpPr>
        <p:spPr>
          <a:xfrm>
            <a:off x="8298317"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pic>
        <p:nvPicPr>
          <p:cNvPr id="21" name="Imagen 20" descr="Logotipo&#10;&#10;Descripción generada automáticamente">
            <a:extLst>
              <a:ext uri="{FF2B5EF4-FFF2-40B4-BE49-F238E27FC236}">
                <a16:creationId xmlns:a16="http://schemas.microsoft.com/office/drawing/2014/main" id="{77BB8F6F-2FB4-471E-A6C1-2B23944BD6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616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sp>
        <p:nvSpPr>
          <p:cNvPr id="11" name="Marcador de texto 15">
            <a:extLst>
              <a:ext uri="{FF2B5EF4-FFF2-40B4-BE49-F238E27FC236}">
                <a16:creationId xmlns:a16="http://schemas.microsoft.com/office/drawing/2014/main" id="{BE235471-5C1A-49D6-87DE-93E3D43C6977}"/>
              </a:ext>
            </a:extLst>
          </p:cNvPr>
          <p:cNvSpPr>
            <a:spLocks noGrp="1"/>
          </p:cNvSpPr>
          <p:nvPr>
            <p:ph type="body" sz="quarter" idx="18" hasCustomPrompt="1"/>
          </p:nvPr>
        </p:nvSpPr>
        <p:spPr>
          <a:xfrm>
            <a:off x="9007813" y="1261745"/>
            <a:ext cx="2879388" cy="3889375"/>
          </a:xfrm>
        </p:spPr>
        <p:txBody>
          <a:bodyPr>
            <a:normAutofit/>
          </a:bodyPr>
          <a:lstStyle>
            <a:lvl1pPr marL="0" indent="0">
              <a:buFontTx/>
              <a:buNone/>
              <a:defRPr lang="es-ES" altLang="es-ES" sz="20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sp>
        <p:nvSpPr>
          <p:cNvPr id="2" name="Título 1"/>
          <p:cNvSpPr>
            <a:spLocks noGrp="1"/>
          </p:cNvSpPr>
          <p:nvPr>
            <p:ph type="title" hasCustomPrompt="1"/>
          </p:nvPr>
        </p:nvSpPr>
        <p:spPr>
          <a:xfrm>
            <a:off x="381000" y="36512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n-US" noProof="0" dirty="0"/>
              <a:t>TITLE</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4887571" y="0"/>
            <a:ext cx="3570742" cy="6857999"/>
          </a:xfrm>
        </p:spPr>
        <p:txBody>
          <a:bodyPr/>
          <a:lstStyle/>
          <a:p>
            <a:endParaRPr lang="en-US" noProof="0" dirty="0"/>
          </a:p>
        </p:txBody>
      </p:sp>
      <p:sp>
        <p:nvSpPr>
          <p:cNvPr id="9" name="Marcador de texto 15">
            <a:extLst>
              <a:ext uri="{FF2B5EF4-FFF2-40B4-BE49-F238E27FC236}">
                <a16:creationId xmlns:a16="http://schemas.microsoft.com/office/drawing/2014/main" id="{DF05A1D4-48FC-44F8-9E96-5BC55D2C3573}"/>
              </a:ext>
            </a:extLst>
          </p:cNvPr>
          <p:cNvSpPr>
            <a:spLocks noGrp="1"/>
          </p:cNvSpPr>
          <p:nvPr>
            <p:ph type="body" sz="quarter" idx="17" hasCustomPrompt="1"/>
          </p:nvPr>
        </p:nvSpPr>
        <p:spPr>
          <a:xfrm>
            <a:off x="381000" y="1968500"/>
            <a:ext cx="4305301" cy="4446135"/>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n-US" noProof="0" dirty="0"/>
              <a:t>Add text</a:t>
            </a:r>
          </a:p>
        </p:txBody>
      </p:sp>
      <p:pic>
        <p:nvPicPr>
          <p:cNvPr id="10" name="Imagen 9" descr="Logotipo&#10;&#10;Descripción generada automáticamente">
            <a:extLst>
              <a:ext uri="{FF2B5EF4-FFF2-40B4-BE49-F238E27FC236}">
                <a16:creationId xmlns:a16="http://schemas.microsoft.com/office/drawing/2014/main" id="{E829FCA8-B989-44D1-80B9-5B53511111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64360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9D0A6FC-EFA3-4DFE-9653-98A3879DA8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4F7BE030-87AE-427C-ACBC-7B06529523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2BF9331-6840-434F-B621-12DFE03D3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27088-428B-4ACA-BA78-9A0C3D28AC70}" type="datetimeFigureOut">
              <a:rPr lang="es-ES" smtClean="0"/>
              <a:t>13/12/21</a:t>
            </a:fld>
            <a:endParaRPr lang="es-ES" dirty="0"/>
          </a:p>
        </p:txBody>
      </p:sp>
      <p:sp>
        <p:nvSpPr>
          <p:cNvPr id="5" name="Marcador de pie de página 4">
            <a:extLst>
              <a:ext uri="{FF2B5EF4-FFF2-40B4-BE49-F238E27FC236}">
                <a16:creationId xmlns:a16="http://schemas.microsoft.com/office/drawing/2014/main" id="{288AAC71-5381-401B-9CE9-9723132417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F91A468C-3ECE-4EC9-A72D-CF2248D54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CC7F5-E638-4E97-9412-7505BCA35B87}" type="slidenum">
              <a:rPr lang="es-ES" smtClean="0"/>
              <a:t>‹#›</a:t>
            </a:fld>
            <a:endParaRPr lang="es-ES" dirty="0"/>
          </a:p>
        </p:txBody>
      </p:sp>
    </p:spTree>
    <p:extLst>
      <p:ext uri="{BB962C8B-B14F-4D97-AF65-F5344CB8AC3E}">
        <p14:creationId xmlns:p14="http://schemas.microsoft.com/office/powerpoint/2010/main" val="349371373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7" r:id="rId3"/>
    <p:sldLayoutId id="2147483663" r:id="rId4"/>
    <p:sldLayoutId id="2147483664" r:id="rId5"/>
    <p:sldLayoutId id="2147483649" r:id="rId6"/>
    <p:sldLayoutId id="2147483666" r:id="rId7"/>
    <p:sldLayoutId id="2147483678" r:id="rId8"/>
    <p:sldLayoutId id="2147483667" r:id="rId9"/>
    <p:sldLayoutId id="2147483668" r:id="rId10"/>
    <p:sldLayoutId id="2147483669" r:id="rId11"/>
    <p:sldLayoutId id="2147483670" r:id="rId12"/>
    <p:sldLayoutId id="2147483671" r:id="rId13"/>
    <p:sldLayoutId id="2147483672" r:id="rId14"/>
    <p:sldLayoutId id="2147483673" r:id="rId15"/>
    <p:sldLayoutId id="2147483676" r:id="rId16"/>
    <p:sldLayoutId id="2147483674" r:id="rId17"/>
    <p:sldLayoutId id="2147483679" r:id="rId18"/>
    <p:sldLayoutId id="214748367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3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jpeg"/><Relationship Id="rId5" Type="http://schemas.openxmlformats.org/officeDocument/2006/relationships/tags" Target="../tags/tag5.xml"/><Relationship Id="rId15" Type="http://schemas.openxmlformats.org/officeDocument/2006/relationships/hyperlink" Target="https://aiops4b.azurewebsites.net/" TargetMode="Externa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9D8FFEDC-2BC2-401E-9475-7BD57CB58E78}"/>
              </a:ext>
            </a:extLst>
          </p:cNvPr>
          <p:cNvSpPr>
            <a:spLocks noGrp="1"/>
          </p:cNvSpPr>
          <p:nvPr>
            <p:ph type="body" sz="quarter" idx="4294967295"/>
          </p:nvPr>
        </p:nvSpPr>
        <p:spPr>
          <a:xfrm>
            <a:off x="600670" y="5759811"/>
            <a:ext cx="6348770" cy="318490"/>
          </a:xfrm>
        </p:spPr>
        <p:txBody>
          <a:bodyPr>
            <a:normAutofit fontScale="70000" lnSpcReduction="20000"/>
          </a:bodyPr>
          <a:lstStyle/>
          <a:p>
            <a:pPr marL="0" indent="0">
              <a:buNone/>
            </a:pPr>
            <a:r>
              <a:rPr lang="en-US" dirty="0">
                <a:solidFill>
                  <a:schemeClr val="bg1"/>
                </a:solidFill>
              </a:rPr>
              <a:t>18/11/2021</a:t>
            </a:r>
          </a:p>
        </p:txBody>
      </p:sp>
      <p:sp>
        <p:nvSpPr>
          <p:cNvPr id="7" name="Título 6">
            <a:extLst>
              <a:ext uri="{FF2B5EF4-FFF2-40B4-BE49-F238E27FC236}">
                <a16:creationId xmlns:a16="http://schemas.microsoft.com/office/drawing/2014/main" id="{BC2011F4-0288-473A-AC21-F6DAF9E7079B}"/>
              </a:ext>
            </a:extLst>
          </p:cNvPr>
          <p:cNvSpPr>
            <a:spLocks noGrp="1"/>
          </p:cNvSpPr>
          <p:nvPr>
            <p:ph type="title"/>
          </p:nvPr>
        </p:nvSpPr>
        <p:spPr/>
        <p:txBody>
          <a:bodyPr/>
          <a:lstStyle/>
          <a:p>
            <a:r>
              <a:rPr lang="en-US" dirty="0"/>
              <a:t>AIOPS4B</a:t>
            </a:r>
          </a:p>
        </p:txBody>
      </p:sp>
      <p:sp>
        <p:nvSpPr>
          <p:cNvPr id="8" name="Marcador de texto 7">
            <a:extLst>
              <a:ext uri="{FF2B5EF4-FFF2-40B4-BE49-F238E27FC236}">
                <a16:creationId xmlns:a16="http://schemas.microsoft.com/office/drawing/2014/main" id="{2FD444D2-F012-476F-A205-BF72F727B6A7}"/>
              </a:ext>
            </a:extLst>
          </p:cNvPr>
          <p:cNvSpPr>
            <a:spLocks noGrp="1"/>
          </p:cNvSpPr>
          <p:nvPr>
            <p:ph type="body" sz="quarter" idx="1"/>
          </p:nvPr>
        </p:nvSpPr>
        <p:spPr/>
        <p:txBody>
          <a:bodyPr/>
          <a:lstStyle/>
          <a:p>
            <a:r>
              <a:rPr lang="en-GB" sz="2800" dirty="0"/>
              <a:t>AI-led business operations &amp; decision making</a:t>
            </a:r>
            <a:endParaRPr lang="en-US" dirty="0"/>
          </a:p>
        </p:txBody>
      </p:sp>
      <p:sp>
        <p:nvSpPr>
          <p:cNvPr id="5" name="Marcador de texto 7">
            <a:extLst>
              <a:ext uri="{FF2B5EF4-FFF2-40B4-BE49-F238E27FC236}">
                <a16:creationId xmlns:a16="http://schemas.microsoft.com/office/drawing/2014/main" id="{F1F7DB2F-DB1A-4DA1-B436-D1B8E26A5B62}"/>
              </a:ext>
            </a:extLst>
          </p:cNvPr>
          <p:cNvSpPr txBox="1">
            <a:spLocks/>
          </p:cNvSpPr>
          <p:nvPr/>
        </p:nvSpPr>
        <p:spPr>
          <a:xfrm>
            <a:off x="0" y="0"/>
            <a:ext cx="6276513" cy="952501"/>
          </a:xfrm>
          <a:prstGeom prst="rect">
            <a:avLst/>
          </a:prstGeom>
        </p:spPr>
        <p:txBody>
          <a:bodyPr vert="horz" lIns="91440" tIns="45720" rIns="91440" bIns="45720" rtlCol="0">
            <a:normAutofit/>
          </a:bodyPr>
          <a:lstStyle>
            <a:lvl1pPr marL="0" indent="0" algn="l" defTabSz="412750" rtl="0" eaLnBrk="1" latinLnBrk="0" hangingPunct="1">
              <a:lnSpc>
                <a:spcPct val="100000"/>
              </a:lnSpc>
              <a:spcBef>
                <a:spcPts val="0"/>
              </a:spcBef>
              <a:buSzTx/>
              <a:buFont typeface="Arial" panose="020B0604020202020204" pitchFamily="34" charset="0"/>
              <a:buNone/>
              <a:defRPr sz="2750" b="1" kern="1200">
                <a:solidFill>
                  <a:schemeClr val="bg1"/>
                </a:solidFill>
                <a:latin typeface="Arial Black" panose="020B0A04020102020204" pitchFamily="34" charset="0"/>
                <a:ea typeface="+mn-ea"/>
                <a:cs typeface="+mn-cs"/>
              </a:defRPr>
            </a:lvl1pPr>
            <a:lvl2pPr marL="0" indent="0" algn="l" defTabSz="412750" rtl="0" eaLnBrk="1" latinLnBrk="0" hangingPunct="1">
              <a:lnSpc>
                <a:spcPct val="100000"/>
              </a:lnSpc>
              <a:spcBef>
                <a:spcPts val="0"/>
              </a:spcBef>
              <a:buSzTx/>
              <a:buFont typeface="Arial" panose="020B0604020202020204" pitchFamily="34" charset="0"/>
              <a:buNone/>
              <a:defRPr sz="2750" b="1" kern="1200">
                <a:solidFill>
                  <a:schemeClr val="tx1"/>
                </a:solidFill>
                <a:latin typeface="+mn-lt"/>
                <a:ea typeface="+mn-ea"/>
                <a:cs typeface="+mn-cs"/>
              </a:defRPr>
            </a:lvl2pPr>
            <a:lvl3pPr marL="0" indent="0" algn="l" defTabSz="412750" rtl="0" eaLnBrk="1" latinLnBrk="0" hangingPunct="1">
              <a:lnSpc>
                <a:spcPct val="100000"/>
              </a:lnSpc>
              <a:spcBef>
                <a:spcPts val="0"/>
              </a:spcBef>
              <a:buSzTx/>
              <a:buFont typeface="Arial" panose="020B0604020202020204" pitchFamily="34" charset="0"/>
              <a:buNone/>
              <a:defRPr sz="2750" b="1" kern="1200">
                <a:solidFill>
                  <a:schemeClr val="tx1"/>
                </a:solidFill>
                <a:latin typeface="+mn-lt"/>
                <a:ea typeface="+mn-ea"/>
                <a:cs typeface="+mn-cs"/>
              </a:defRPr>
            </a:lvl3pPr>
            <a:lvl4pPr marL="0" indent="0" algn="l" defTabSz="412750" rtl="0" eaLnBrk="1" latinLnBrk="0" hangingPunct="1">
              <a:lnSpc>
                <a:spcPct val="100000"/>
              </a:lnSpc>
              <a:spcBef>
                <a:spcPts val="0"/>
              </a:spcBef>
              <a:buSzTx/>
              <a:buFont typeface="Arial" panose="020B0604020202020204" pitchFamily="34" charset="0"/>
              <a:buNone/>
              <a:defRPr sz="2750" b="1" kern="1200">
                <a:solidFill>
                  <a:schemeClr val="tx1"/>
                </a:solidFill>
                <a:latin typeface="+mn-lt"/>
                <a:ea typeface="+mn-ea"/>
                <a:cs typeface="+mn-cs"/>
              </a:defRPr>
            </a:lvl4pPr>
            <a:lvl5pPr marL="0" indent="0" algn="l" defTabSz="412750" rtl="0" eaLnBrk="1" latinLnBrk="0" hangingPunct="1">
              <a:lnSpc>
                <a:spcPct val="100000"/>
              </a:lnSpc>
              <a:spcBef>
                <a:spcPts val="0"/>
              </a:spcBef>
              <a:buSzTx/>
              <a:buFont typeface="Arial" panose="020B0604020202020204" pitchFamily="34" charset="0"/>
              <a:buNone/>
              <a:defRPr sz="275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UK Tech Talks 2021</a:t>
            </a:r>
            <a:endParaRPr lang="en-US" sz="2400" dirty="0"/>
          </a:p>
        </p:txBody>
      </p:sp>
    </p:spTree>
    <p:extLst>
      <p:ext uri="{BB962C8B-B14F-4D97-AF65-F5344CB8AC3E}">
        <p14:creationId xmlns:p14="http://schemas.microsoft.com/office/powerpoint/2010/main" val="3177902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2F259026-8D02-4B94-8500-080262EB028B}"/>
              </a:ext>
            </a:extLst>
          </p:cNvPr>
          <p:cNvSpPr>
            <a:spLocks noGrp="1"/>
          </p:cNvSpPr>
          <p:nvPr>
            <p:ph type="pic" sz="quarter" idx="10"/>
          </p:nvPr>
        </p:nvSpPr>
        <p:spPr>
          <a:xfrm>
            <a:off x="17844" y="16317"/>
            <a:ext cx="12192000" cy="6858000"/>
          </a:xfrm>
        </p:spPr>
      </p:sp>
      <p:pic>
        <p:nvPicPr>
          <p:cNvPr id="6" name="Imagen 5" descr="Personas sentadas en una mesa&#10;&#10;Descripción generada automáticamente con confianza media">
            <a:extLst>
              <a:ext uri="{FF2B5EF4-FFF2-40B4-BE49-F238E27FC236}">
                <a16:creationId xmlns:a16="http://schemas.microsoft.com/office/drawing/2014/main" id="{08C178C7-EA31-429A-AB6B-287F315DCD0D}"/>
              </a:ext>
            </a:extLst>
          </p:cNvPr>
          <p:cNvPicPr>
            <a:picLocks noChangeAspect="1"/>
          </p:cNvPicPr>
          <p:nvPr/>
        </p:nvPicPr>
        <p:blipFill rotWithShape="1">
          <a:blip r:embed="rId2">
            <a:extLst>
              <a:ext uri="{28A0092B-C50C-407E-A947-70E740481C1C}">
                <a14:useLocalDpi xmlns:a14="http://schemas.microsoft.com/office/drawing/2010/main" val="0"/>
              </a:ext>
            </a:extLst>
          </a:blip>
          <a:srcRect l="1172" b="15273"/>
          <a:stretch/>
        </p:blipFill>
        <p:spPr>
          <a:xfrm>
            <a:off x="-13686" y="-11967"/>
            <a:ext cx="12255795" cy="7004750"/>
          </a:xfrm>
          <a:prstGeom prst="rect">
            <a:avLst/>
          </a:prstGeom>
        </p:spPr>
      </p:pic>
      <p:pic>
        <p:nvPicPr>
          <p:cNvPr id="14" name="Imagen 13">
            <a:extLst>
              <a:ext uri="{FF2B5EF4-FFF2-40B4-BE49-F238E27FC236}">
                <a16:creationId xmlns:a16="http://schemas.microsoft.com/office/drawing/2014/main" id="{6B705464-DE7D-40E8-B9ED-3C997AE5A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6" y="69664"/>
            <a:ext cx="12401107" cy="6923119"/>
          </a:xfrm>
          <a:prstGeom prst="rect">
            <a:avLst/>
          </a:prstGeom>
        </p:spPr>
      </p:pic>
      <p:sp>
        <p:nvSpPr>
          <p:cNvPr id="4" name="Marcador de texto 3">
            <a:extLst>
              <a:ext uri="{FF2B5EF4-FFF2-40B4-BE49-F238E27FC236}">
                <a16:creationId xmlns:a16="http://schemas.microsoft.com/office/drawing/2014/main" id="{284D9E4A-6D25-42AF-A746-9B609D09CE54}"/>
              </a:ext>
            </a:extLst>
          </p:cNvPr>
          <p:cNvSpPr>
            <a:spLocks noGrp="1"/>
          </p:cNvSpPr>
          <p:nvPr>
            <p:ph type="body" sz="quarter" idx="13"/>
          </p:nvPr>
        </p:nvSpPr>
        <p:spPr>
          <a:xfrm>
            <a:off x="0" y="2471161"/>
            <a:ext cx="8907694" cy="674811"/>
          </a:xfrm>
          <a:solidFill>
            <a:schemeClr val="accent2">
              <a:lumMod val="50000"/>
              <a:lumOff val="50000"/>
              <a:alpha val="89804"/>
            </a:schemeClr>
          </a:solidFill>
        </p:spPr>
        <p:txBody>
          <a:bodyPr anchor="ctr"/>
          <a:lstStyle/>
          <a:p>
            <a:r>
              <a:rPr lang="en-US" sz="1800" dirty="0"/>
              <a:t>Cengiz </a:t>
            </a:r>
            <a:r>
              <a:rPr lang="en-US" sz="1800" dirty="0" err="1"/>
              <a:t>Kayay</a:t>
            </a:r>
            <a:endParaRPr lang="en-US" sz="1800" dirty="0"/>
          </a:p>
        </p:txBody>
      </p:sp>
      <p:sp>
        <p:nvSpPr>
          <p:cNvPr id="5" name="Marcador de texto 4">
            <a:extLst>
              <a:ext uri="{FF2B5EF4-FFF2-40B4-BE49-F238E27FC236}">
                <a16:creationId xmlns:a16="http://schemas.microsoft.com/office/drawing/2014/main" id="{49560FFD-25C5-445B-AC0D-27C0D2611DAB}"/>
              </a:ext>
            </a:extLst>
          </p:cNvPr>
          <p:cNvSpPr>
            <a:spLocks noGrp="1"/>
          </p:cNvSpPr>
          <p:nvPr>
            <p:ph type="body" sz="quarter" idx="14"/>
          </p:nvPr>
        </p:nvSpPr>
        <p:spPr>
          <a:xfrm>
            <a:off x="0" y="3309308"/>
            <a:ext cx="8907694" cy="674811"/>
          </a:xfrm>
          <a:solidFill>
            <a:schemeClr val="accent2">
              <a:lumMod val="50000"/>
              <a:lumOff val="50000"/>
              <a:alpha val="89804"/>
            </a:schemeClr>
          </a:solidFill>
        </p:spPr>
        <p:txBody>
          <a:bodyPr anchor="ctr"/>
          <a:lstStyle/>
          <a:p>
            <a:r>
              <a:rPr lang="en-US" sz="1800" dirty="0"/>
              <a:t>Julian Gonzalez Galvez</a:t>
            </a:r>
          </a:p>
        </p:txBody>
      </p:sp>
      <p:sp>
        <p:nvSpPr>
          <p:cNvPr id="11" name="object 10">
            <a:extLst>
              <a:ext uri="{FF2B5EF4-FFF2-40B4-BE49-F238E27FC236}">
                <a16:creationId xmlns:a16="http://schemas.microsoft.com/office/drawing/2014/main" id="{7899EECB-03AA-44CE-BA7E-51D6757FE498}"/>
              </a:ext>
            </a:extLst>
          </p:cNvPr>
          <p:cNvSpPr/>
          <p:nvPr/>
        </p:nvSpPr>
        <p:spPr>
          <a:xfrm>
            <a:off x="10100440" y="441209"/>
            <a:ext cx="1765738" cy="237370"/>
          </a:xfrm>
          <a:custGeom>
            <a:avLst/>
            <a:gdLst/>
            <a:ahLst/>
            <a:cxnLst/>
            <a:rect l="l" t="t" r="r" b="b"/>
            <a:pathLst>
              <a:path w="3972559" h="534035">
                <a:moveTo>
                  <a:pt x="558800" y="5613"/>
                </a:moveTo>
                <a:lnTo>
                  <a:pt x="431761" y="5613"/>
                </a:lnTo>
                <a:lnTo>
                  <a:pt x="431761" y="331304"/>
                </a:lnTo>
                <a:lnTo>
                  <a:pt x="432028" y="350342"/>
                </a:lnTo>
                <a:lnTo>
                  <a:pt x="433705" y="396278"/>
                </a:lnTo>
                <a:lnTo>
                  <a:pt x="434060" y="402094"/>
                </a:lnTo>
                <a:lnTo>
                  <a:pt x="433705" y="407365"/>
                </a:lnTo>
                <a:lnTo>
                  <a:pt x="426986" y="411111"/>
                </a:lnTo>
                <a:lnTo>
                  <a:pt x="423227" y="407847"/>
                </a:lnTo>
                <a:lnTo>
                  <a:pt x="420814" y="403555"/>
                </a:lnTo>
                <a:lnTo>
                  <a:pt x="329793" y="241185"/>
                </a:lnTo>
                <a:lnTo>
                  <a:pt x="295503" y="180492"/>
                </a:lnTo>
                <a:lnTo>
                  <a:pt x="264109" y="125412"/>
                </a:lnTo>
                <a:lnTo>
                  <a:pt x="239356" y="82778"/>
                </a:lnTo>
                <a:lnTo>
                  <a:pt x="205511" y="35331"/>
                </a:lnTo>
                <a:lnTo>
                  <a:pt x="152412" y="4343"/>
                </a:lnTo>
                <a:lnTo>
                  <a:pt x="114757" y="0"/>
                </a:lnTo>
                <a:lnTo>
                  <a:pt x="82638" y="3149"/>
                </a:lnTo>
                <a:lnTo>
                  <a:pt x="51650" y="14960"/>
                </a:lnTo>
                <a:lnTo>
                  <a:pt x="25247" y="38950"/>
                </a:lnTo>
                <a:lnTo>
                  <a:pt x="6883" y="78676"/>
                </a:lnTo>
                <a:lnTo>
                  <a:pt x="0" y="137642"/>
                </a:lnTo>
                <a:lnTo>
                  <a:pt x="0" y="528027"/>
                </a:lnTo>
                <a:lnTo>
                  <a:pt x="126885" y="528027"/>
                </a:lnTo>
                <a:lnTo>
                  <a:pt x="126885" y="202476"/>
                </a:lnTo>
                <a:lnTo>
                  <a:pt x="126631" y="183451"/>
                </a:lnTo>
                <a:lnTo>
                  <a:pt x="124739" y="131737"/>
                </a:lnTo>
                <a:lnTo>
                  <a:pt x="125006" y="126276"/>
                </a:lnTo>
                <a:lnTo>
                  <a:pt x="131800" y="122669"/>
                </a:lnTo>
                <a:lnTo>
                  <a:pt x="135407" y="125920"/>
                </a:lnTo>
                <a:lnTo>
                  <a:pt x="192011" y="228053"/>
                </a:lnTo>
                <a:lnTo>
                  <a:pt x="224028" y="285483"/>
                </a:lnTo>
                <a:lnTo>
                  <a:pt x="257517" y="345020"/>
                </a:lnTo>
                <a:lnTo>
                  <a:pt x="289166" y="400469"/>
                </a:lnTo>
                <a:lnTo>
                  <a:pt x="315645" y="445643"/>
                </a:lnTo>
                <a:lnTo>
                  <a:pt x="353212" y="498436"/>
                </a:lnTo>
                <a:lnTo>
                  <a:pt x="406311" y="529590"/>
                </a:lnTo>
                <a:lnTo>
                  <a:pt x="443979" y="533984"/>
                </a:lnTo>
                <a:lnTo>
                  <a:pt x="476072" y="530796"/>
                </a:lnTo>
                <a:lnTo>
                  <a:pt x="507072" y="518934"/>
                </a:lnTo>
                <a:lnTo>
                  <a:pt x="533501" y="494855"/>
                </a:lnTo>
                <a:lnTo>
                  <a:pt x="551891" y="455091"/>
                </a:lnTo>
                <a:lnTo>
                  <a:pt x="558800" y="396138"/>
                </a:lnTo>
                <a:lnTo>
                  <a:pt x="558800" y="5613"/>
                </a:lnTo>
                <a:close/>
              </a:path>
              <a:path w="3972559" h="534035">
                <a:moveTo>
                  <a:pt x="1094435" y="5791"/>
                </a:moveTo>
                <a:lnTo>
                  <a:pt x="602259" y="5791"/>
                </a:lnTo>
                <a:lnTo>
                  <a:pt x="602259" y="115011"/>
                </a:lnTo>
                <a:lnTo>
                  <a:pt x="783996" y="115011"/>
                </a:lnTo>
                <a:lnTo>
                  <a:pt x="783996" y="527761"/>
                </a:lnTo>
                <a:lnTo>
                  <a:pt x="912698" y="527761"/>
                </a:lnTo>
                <a:lnTo>
                  <a:pt x="912698" y="115011"/>
                </a:lnTo>
                <a:lnTo>
                  <a:pt x="1094435" y="115011"/>
                </a:lnTo>
                <a:lnTo>
                  <a:pt x="1094435" y="5791"/>
                </a:lnTo>
                <a:close/>
              </a:path>
              <a:path w="3972559" h="534035">
                <a:moveTo>
                  <a:pt x="1627568" y="5791"/>
                </a:moveTo>
                <a:lnTo>
                  <a:pt x="1135405" y="5791"/>
                </a:lnTo>
                <a:lnTo>
                  <a:pt x="1135405" y="115011"/>
                </a:lnTo>
                <a:lnTo>
                  <a:pt x="1317066" y="115011"/>
                </a:lnTo>
                <a:lnTo>
                  <a:pt x="1317066" y="527761"/>
                </a:lnTo>
                <a:lnTo>
                  <a:pt x="1445895" y="527761"/>
                </a:lnTo>
                <a:lnTo>
                  <a:pt x="1445895" y="115011"/>
                </a:lnTo>
                <a:lnTo>
                  <a:pt x="1627568" y="115011"/>
                </a:lnTo>
                <a:lnTo>
                  <a:pt x="1627568" y="5791"/>
                </a:lnTo>
                <a:close/>
              </a:path>
              <a:path w="3972559" h="534035">
                <a:moveTo>
                  <a:pt x="2315997" y="188772"/>
                </a:moveTo>
                <a:lnTo>
                  <a:pt x="2312428" y="135509"/>
                </a:lnTo>
                <a:lnTo>
                  <a:pt x="2307742" y="117017"/>
                </a:lnTo>
                <a:lnTo>
                  <a:pt x="2301557" y="92595"/>
                </a:lnTo>
                <a:lnTo>
                  <a:pt x="2283104" y="59258"/>
                </a:lnTo>
                <a:lnTo>
                  <a:pt x="2256853" y="34683"/>
                </a:lnTo>
                <a:lnTo>
                  <a:pt x="2222525" y="18097"/>
                </a:lnTo>
                <a:lnTo>
                  <a:pt x="2184603" y="9766"/>
                </a:lnTo>
                <a:lnTo>
                  <a:pt x="2184603" y="186474"/>
                </a:lnTo>
                <a:lnTo>
                  <a:pt x="2184603" y="347281"/>
                </a:lnTo>
                <a:lnTo>
                  <a:pt x="2181034" y="379285"/>
                </a:lnTo>
                <a:lnTo>
                  <a:pt x="2169706" y="400824"/>
                </a:lnTo>
                <a:lnTo>
                  <a:pt x="2149703" y="412953"/>
                </a:lnTo>
                <a:lnTo>
                  <a:pt x="2120125" y="416763"/>
                </a:lnTo>
                <a:lnTo>
                  <a:pt x="1912785" y="416763"/>
                </a:lnTo>
                <a:lnTo>
                  <a:pt x="1912785" y="117017"/>
                </a:lnTo>
                <a:lnTo>
                  <a:pt x="2120125" y="117017"/>
                </a:lnTo>
                <a:lnTo>
                  <a:pt x="2149703" y="120827"/>
                </a:lnTo>
                <a:lnTo>
                  <a:pt x="2169706" y="132969"/>
                </a:lnTo>
                <a:lnTo>
                  <a:pt x="2181034" y="154508"/>
                </a:lnTo>
                <a:lnTo>
                  <a:pt x="2184603" y="186474"/>
                </a:lnTo>
                <a:lnTo>
                  <a:pt x="2184603" y="9766"/>
                </a:lnTo>
                <a:lnTo>
                  <a:pt x="2179878" y="8724"/>
                </a:lnTo>
                <a:lnTo>
                  <a:pt x="2128647" y="5778"/>
                </a:lnTo>
                <a:lnTo>
                  <a:pt x="1784096" y="5778"/>
                </a:lnTo>
                <a:lnTo>
                  <a:pt x="1784096" y="527837"/>
                </a:lnTo>
                <a:lnTo>
                  <a:pt x="2134616" y="527837"/>
                </a:lnTo>
                <a:lnTo>
                  <a:pt x="2188083" y="524002"/>
                </a:lnTo>
                <a:lnTo>
                  <a:pt x="2230882" y="512546"/>
                </a:lnTo>
                <a:lnTo>
                  <a:pt x="2288032" y="467258"/>
                </a:lnTo>
                <a:lnTo>
                  <a:pt x="2307894" y="416763"/>
                </a:lnTo>
                <a:lnTo>
                  <a:pt x="2313190" y="392849"/>
                </a:lnTo>
                <a:lnTo>
                  <a:pt x="2315997" y="344995"/>
                </a:lnTo>
                <a:lnTo>
                  <a:pt x="2315997" y="188772"/>
                </a:lnTo>
                <a:close/>
              </a:path>
              <a:path w="3972559" h="534035">
                <a:moveTo>
                  <a:pt x="2903601" y="184619"/>
                </a:moveTo>
                <a:lnTo>
                  <a:pt x="2900591" y="133299"/>
                </a:lnTo>
                <a:lnTo>
                  <a:pt x="2891078" y="91643"/>
                </a:lnTo>
                <a:lnTo>
                  <a:pt x="2849638" y="34759"/>
                </a:lnTo>
                <a:lnTo>
                  <a:pt x="2773426" y="8788"/>
                </a:lnTo>
                <a:lnTo>
                  <a:pt x="2720467" y="5791"/>
                </a:lnTo>
                <a:lnTo>
                  <a:pt x="2396452" y="5791"/>
                </a:lnTo>
                <a:lnTo>
                  <a:pt x="2396452" y="116598"/>
                </a:lnTo>
                <a:lnTo>
                  <a:pt x="2711869" y="116598"/>
                </a:lnTo>
                <a:lnTo>
                  <a:pt x="2741472" y="120408"/>
                </a:lnTo>
                <a:lnTo>
                  <a:pt x="2761411" y="132549"/>
                </a:lnTo>
                <a:lnTo>
                  <a:pt x="2772676" y="154063"/>
                </a:lnTo>
                <a:lnTo>
                  <a:pt x="2776220" y="186004"/>
                </a:lnTo>
                <a:lnTo>
                  <a:pt x="2776296" y="204444"/>
                </a:lnTo>
                <a:lnTo>
                  <a:pt x="2776220" y="309702"/>
                </a:lnTo>
                <a:lnTo>
                  <a:pt x="2776220" y="416344"/>
                </a:lnTo>
                <a:lnTo>
                  <a:pt x="2533675" y="416344"/>
                </a:lnTo>
                <a:lnTo>
                  <a:pt x="2518956" y="414210"/>
                </a:lnTo>
                <a:lnTo>
                  <a:pt x="2505646" y="406146"/>
                </a:lnTo>
                <a:lnTo>
                  <a:pt x="2495994" y="389699"/>
                </a:lnTo>
                <a:lnTo>
                  <a:pt x="2492273" y="362407"/>
                </a:lnTo>
                <a:lnTo>
                  <a:pt x="2495969" y="335216"/>
                </a:lnTo>
                <a:lnTo>
                  <a:pt x="2505570" y="319201"/>
                </a:lnTo>
                <a:lnTo>
                  <a:pt x="2518867" y="311619"/>
                </a:lnTo>
                <a:lnTo>
                  <a:pt x="2533675" y="309702"/>
                </a:lnTo>
                <a:lnTo>
                  <a:pt x="2776220" y="309702"/>
                </a:lnTo>
                <a:lnTo>
                  <a:pt x="2776220" y="204444"/>
                </a:lnTo>
                <a:lnTo>
                  <a:pt x="2514816" y="204444"/>
                </a:lnTo>
                <a:lnTo>
                  <a:pt x="2461145" y="210045"/>
                </a:lnTo>
                <a:lnTo>
                  <a:pt x="2419451" y="227215"/>
                </a:lnTo>
                <a:lnTo>
                  <a:pt x="2389708" y="256527"/>
                </a:lnTo>
                <a:lnTo>
                  <a:pt x="2371890" y="298551"/>
                </a:lnTo>
                <a:lnTo>
                  <a:pt x="2365946" y="353872"/>
                </a:lnTo>
                <a:lnTo>
                  <a:pt x="2365946" y="378561"/>
                </a:lnTo>
                <a:lnTo>
                  <a:pt x="2372106" y="435038"/>
                </a:lnTo>
                <a:lnTo>
                  <a:pt x="2390571" y="477177"/>
                </a:lnTo>
                <a:lnTo>
                  <a:pt x="2421407" y="506006"/>
                </a:lnTo>
                <a:lnTo>
                  <a:pt x="2464612" y="522554"/>
                </a:lnTo>
                <a:lnTo>
                  <a:pt x="2520226" y="527837"/>
                </a:lnTo>
                <a:lnTo>
                  <a:pt x="2903601" y="527837"/>
                </a:lnTo>
                <a:lnTo>
                  <a:pt x="2903601" y="416344"/>
                </a:lnTo>
                <a:lnTo>
                  <a:pt x="2903601" y="309702"/>
                </a:lnTo>
                <a:lnTo>
                  <a:pt x="2903601" y="184619"/>
                </a:lnTo>
                <a:close/>
              </a:path>
              <a:path w="3972559" h="534035">
                <a:moveTo>
                  <a:pt x="3421773" y="5791"/>
                </a:moveTo>
                <a:lnTo>
                  <a:pt x="2929445" y="5791"/>
                </a:lnTo>
                <a:lnTo>
                  <a:pt x="2929445" y="115011"/>
                </a:lnTo>
                <a:lnTo>
                  <a:pt x="3111258" y="115011"/>
                </a:lnTo>
                <a:lnTo>
                  <a:pt x="3111258" y="527761"/>
                </a:lnTo>
                <a:lnTo>
                  <a:pt x="3239884" y="527761"/>
                </a:lnTo>
                <a:lnTo>
                  <a:pt x="3239884" y="115011"/>
                </a:lnTo>
                <a:lnTo>
                  <a:pt x="3421773" y="115011"/>
                </a:lnTo>
                <a:lnTo>
                  <a:pt x="3421773" y="5791"/>
                </a:lnTo>
                <a:close/>
              </a:path>
              <a:path w="3972559" h="534035">
                <a:moveTo>
                  <a:pt x="3971950" y="184619"/>
                </a:moveTo>
                <a:lnTo>
                  <a:pt x="3968966" y="133299"/>
                </a:lnTo>
                <a:lnTo>
                  <a:pt x="3959479" y="91643"/>
                </a:lnTo>
                <a:lnTo>
                  <a:pt x="3918102" y="34759"/>
                </a:lnTo>
                <a:lnTo>
                  <a:pt x="3841877" y="8788"/>
                </a:lnTo>
                <a:lnTo>
                  <a:pt x="3788829" y="5791"/>
                </a:lnTo>
                <a:lnTo>
                  <a:pt x="3464877" y="5791"/>
                </a:lnTo>
                <a:lnTo>
                  <a:pt x="3464877" y="116598"/>
                </a:lnTo>
                <a:lnTo>
                  <a:pt x="3780498" y="116598"/>
                </a:lnTo>
                <a:lnTo>
                  <a:pt x="3810025" y="120408"/>
                </a:lnTo>
                <a:lnTo>
                  <a:pt x="3829964" y="132549"/>
                </a:lnTo>
                <a:lnTo>
                  <a:pt x="3841229" y="154063"/>
                </a:lnTo>
                <a:lnTo>
                  <a:pt x="3844785" y="186004"/>
                </a:lnTo>
                <a:lnTo>
                  <a:pt x="3844785" y="204444"/>
                </a:lnTo>
                <a:lnTo>
                  <a:pt x="3844785" y="309702"/>
                </a:lnTo>
                <a:lnTo>
                  <a:pt x="3844785" y="416344"/>
                </a:lnTo>
                <a:lnTo>
                  <a:pt x="3602101" y="416344"/>
                </a:lnTo>
                <a:lnTo>
                  <a:pt x="3587407" y="414210"/>
                </a:lnTo>
                <a:lnTo>
                  <a:pt x="3574097" y="406146"/>
                </a:lnTo>
                <a:lnTo>
                  <a:pt x="3564432" y="389699"/>
                </a:lnTo>
                <a:lnTo>
                  <a:pt x="3560699" y="362407"/>
                </a:lnTo>
                <a:lnTo>
                  <a:pt x="3564394" y="335216"/>
                </a:lnTo>
                <a:lnTo>
                  <a:pt x="3574008" y="319201"/>
                </a:lnTo>
                <a:lnTo>
                  <a:pt x="3587318" y="311619"/>
                </a:lnTo>
                <a:lnTo>
                  <a:pt x="3602101" y="309702"/>
                </a:lnTo>
                <a:lnTo>
                  <a:pt x="3844785" y="309702"/>
                </a:lnTo>
                <a:lnTo>
                  <a:pt x="3844785" y="204444"/>
                </a:lnTo>
                <a:lnTo>
                  <a:pt x="3583305" y="204444"/>
                </a:lnTo>
                <a:lnTo>
                  <a:pt x="3529634" y="210045"/>
                </a:lnTo>
                <a:lnTo>
                  <a:pt x="3487953" y="227215"/>
                </a:lnTo>
                <a:lnTo>
                  <a:pt x="3458197" y="256527"/>
                </a:lnTo>
                <a:lnTo>
                  <a:pt x="3440366" y="298551"/>
                </a:lnTo>
                <a:lnTo>
                  <a:pt x="3434435" y="353872"/>
                </a:lnTo>
                <a:lnTo>
                  <a:pt x="3434435" y="378561"/>
                </a:lnTo>
                <a:lnTo>
                  <a:pt x="3440595" y="435038"/>
                </a:lnTo>
                <a:lnTo>
                  <a:pt x="3459086" y="477177"/>
                </a:lnTo>
                <a:lnTo>
                  <a:pt x="3489909" y="506006"/>
                </a:lnTo>
                <a:lnTo>
                  <a:pt x="3533089" y="522554"/>
                </a:lnTo>
                <a:lnTo>
                  <a:pt x="3588651" y="527837"/>
                </a:lnTo>
                <a:lnTo>
                  <a:pt x="3971950" y="527837"/>
                </a:lnTo>
                <a:lnTo>
                  <a:pt x="3971950" y="416344"/>
                </a:lnTo>
                <a:lnTo>
                  <a:pt x="3971950" y="309702"/>
                </a:lnTo>
                <a:lnTo>
                  <a:pt x="3971950" y="184619"/>
                </a:lnTo>
                <a:close/>
              </a:path>
            </a:pathLst>
          </a:custGeom>
          <a:solidFill>
            <a:srgbClr val="FFFFFF"/>
          </a:solidFill>
        </p:spPr>
        <p:txBody>
          <a:bodyPr wrap="square" lIns="0" tIns="0" rIns="0" bIns="0" rtlCol="0"/>
          <a:lstStyle/>
          <a:p>
            <a:endParaRPr dirty="0"/>
          </a:p>
        </p:txBody>
      </p:sp>
      <p:sp>
        <p:nvSpPr>
          <p:cNvPr id="12" name="Título 1">
            <a:extLst>
              <a:ext uri="{FF2B5EF4-FFF2-40B4-BE49-F238E27FC236}">
                <a16:creationId xmlns:a16="http://schemas.microsoft.com/office/drawing/2014/main" id="{75458488-8CD7-754D-831A-D3261096F363}"/>
              </a:ext>
            </a:extLst>
          </p:cNvPr>
          <p:cNvSpPr txBox="1">
            <a:spLocks/>
          </p:cNvSpPr>
          <p:nvPr/>
        </p:nvSpPr>
        <p:spPr>
          <a:xfrm>
            <a:off x="0" y="920296"/>
            <a:ext cx="8907694" cy="990697"/>
          </a:xfrm>
          <a:prstGeom prst="rect">
            <a:avLst/>
          </a:prstGeom>
          <a:solidFill>
            <a:schemeClr val="accent2">
              <a:lumMod val="50000"/>
              <a:lumOff val="50000"/>
            </a:schemeClr>
          </a:solidFill>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s-ES" sz="2400" kern="1200" dirty="0">
                <a:solidFill>
                  <a:schemeClr val="bg1"/>
                </a:solidFill>
                <a:latin typeface="Arial Black" panose="020B0A04020102020204" pitchFamily="34" charset="0"/>
                <a:ea typeface="+mj-ea"/>
                <a:cs typeface="+mj-cs"/>
              </a:defRPr>
            </a:lvl1pPr>
          </a:lstStyle>
          <a:p>
            <a:r>
              <a:rPr lang="en-GB" sz="3200" dirty="0"/>
              <a:t>THE TEAM</a:t>
            </a:r>
          </a:p>
        </p:txBody>
      </p:sp>
    </p:spTree>
    <p:extLst>
      <p:ext uri="{BB962C8B-B14F-4D97-AF65-F5344CB8AC3E}">
        <p14:creationId xmlns:p14="http://schemas.microsoft.com/office/powerpoint/2010/main" val="3065508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2F259026-8D02-4B94-8500-080262EB028B}"/>
              </a:ext>
            </a:extLst>
          </p:cNvPr>
          <p:cNvSpPr>
            <a:spLocks noGrp="1"/>
          </p:cNvSpPr>
          <p:nvPr>
            <p:ph type="pic" sz="quarter" idx="10"/>
          </p:nvPr>
        </p:nvSpPr>
        <p:spPr>
          <a:xfrm>
            <a:off x="17844" y="16317"/>
            <a:ext cx="12192000" cy="6858000"/>
          </a:xfrm>
        </p:spPr>
      </p:sp>
      <p:pic>
        <p:nvPicPr>
          <p:cNvPr id="6" name="Imagen 5" descr="Personas sentadas en una mesa&#10;&#10;Descripción generada automáticamente con confianza media">
            <a:extLst>
              <a:ext uri="{FF2B5EF4-FFF2-40B4-BE49-F238E27FC236}">
                <a16:creationId xmlns:a16="http://schemas.microsoft.com/office/drawing/2014/main" id="{08C178C7-EA31-429A-AB6B-287F315DCD0D}"/>
              </a:ext>
            </a:extLst>
          </p:cNvPr>
          <p:cNvPicPr>
            <a:picLocks noChangeAspect="1"/>
          </p:cNvPicPr>
          <p:nvPr/>
        </p:nvPicPr>
        <p:blipFill rotWithShape="1">
          <a:blip r:embed="rId2">
            <a:extLst>
              <a:ext uri="{28A0092B-C50C-407E-A947-70E740481C1C}">
                <a14:useLocalDpi xmlns:a14="http://schemas.microsoft.com/office/drawing/2010/main" val="0"/>
              </a:ext>
            </a:extLst>
          </a:blip>
          <a:srcRect l="1172" b="15273"/>
          <a:stretch/>
        </p:blipFill>
        <p:spPr>
          <a:xfrm>
            <a:off x="-13686" y="-11967"/>
            <a:ext cx="12255795" cy="7004750"/>
          </a:xfrm>
          <a:prstGeom prst="rect">
            <a:avLst/>
          </a:prstGeom>
        </p:spPr>
      </p:pic>
      <p:pic>
        <p:nvPicPr>
          <p:cNvPr id="14" name="Imagen 13">
            <a:extLst>
              <a:ext uri="{FF2B5EF4-FFF2-40B4-BE49-F238E27FC236}">
                <a16:creationId xmlns:a16="http://schemas.microsoft.com/office/drawing/2014/main" id="{6B705464-DE7D-40E8-B9ED-3C997AE5A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6" y="69664"/>
            <a:ext cx="12401107" cy="6923119"/>
          </a:xfrm>
          <a:prstGeom prst="rect">
            <a:avLst/>
          </a:prstGeom>
        </p:spPr>
      </p:pic>
      <p:sp>
        <p:nvSpPr>
          <p:cNvPr id="11" name="object 10">
            <a:extLst>
              <a:ext uri="{FF2B5EF4-FFF2-40B4-BE49-F238E27FC236}">
                <a16:creationId xmlns:a16="http://schemas.microsoft.com/office/drawing/2014/main" id="{7899EECB-03AA-44CE-BA7E-51D6757FE498}"/>
              </a:ext>
            </a:extLst>
          </p:cNvPr>
          <p:cNvSpPr/>
          <p:nvPr/>
        </p:nvSpPr>
        <p:spPr>
          <a:xfrm>
            <a:off x="10100440" y="441209"/>
            <a:ext cx="1765738" cy="237370"/>
          </a:xfrm>
          <a:custGeom>
            <a:avLst/>
            <a:gdLst/>
            <a:ahLst/>
            <a:cxnLst/>
            <a:rect l="l" t="t" r="r" b="b"/>
            <a:pathLst>
              <a:path w="3972559" h="534035">
                <a:moveTo>
                  <a:pt x="558800" y="5613"/>
                </a:moveTo>
                <a:lnTo>
                  <a:pt x="431761" y="5613"/>
                </a:lnTo>
                <a:lnTo>
                  <a:pt x="431761" y="331304"/>
                </a:lnTo>
                <a:lnTo>
                  <a:pt x="432028" y="350342"/>
                </a:lnTo>
                <a:lnTo>
                  <a:pt x="433705" y="396278"/>
                </a:lnTo>
                <a:lnTo>
                  <a:pt x="434060" y="402094"/>
                </a:lnTo>
                <a:lnTo>
                  <a:pt x="433705" y="407365"/>
                </a:lnTo>
                <a:lnTo>
                  <a:pt x="426986" y="411111"/>
                </a:lnTo>
                <a:lnTo>
                  <a:pt x="423227" y="407847"/>
                </a:lnTo>
                <a:lnTo>
                  <a:pt x="420814" y="403555"/>
                </a:lnTo>
                <a:lnTo>
                  <a:pt x="329793" y="241185"/>
                </a:lnTo>
                <a:lnTo>
                  <a:pt x="295503" y="180492"/>
                </a:lnTo>
                <a:lnTo>
                  <a:pt x="264109" y="125412"/>
                </a:lnTo>
                <a:lnTo>
                  <a:pt x="239356" y="82778"/>
                </a:lnTo>
                <a:lnTo>
                  <a:pt x="205511" y="35331"/>
                </a:lnTo>
                <a:lnTo>
                  <a:pt x="152412" y="4343"/>
                </a:lnTo>
                <a:lnTo>
                  <a:pt x="114757" y="0"/>
                </a:lnTo>
                <a:lnTo>
                  <a:pt x="82638" y="3149"/>
                </a:lnTo>
                <a:lnTo>
                  <a:pt x="51650" y="14960"/>
                </a:lnTo>
                <a:lnTo>
                  <a:pt x="25247" y="38950"/>
                </a:lnTo>
                <a:lnTo>
                  <a:pt x="6883" y="78676"/>
                </a:lnTo>
                <a:lnTo>
                  <a:pt x="0" y="137642"/>
                </a:lnTo>
                <a:lnTo>
                  <a:pt x="0" y="528027"/>
                </a:lnTo>
                <a:lnTo>
                  <a:pt x="126885" y="528027"/>
                </a:lnTo>
                <a:lnTo>
                  <a:pt x="126885" y="202476"/>
                </a:lnTo>
                <a:lnTo>
                  <a:pt x="126631" y="183451"/>
                </a:lnTo>
                <a:lnTo>
                  <a:pt x="124739" y="131737"/>
                </a:lnTo>
                <a:lnTo>
                  <a:pt x="125006" y="126276"/>
                </a:lnTo>
                <a:lnTo>
                  <a:pt x="131800" y="122669"/>
                </a:lnTo>
                <a:lnTo>
                  <a:pt x="135407" y="125920"/>
                </a:lnTo>
                <a:lnTo>
                  <a:pt x="192011" y="228053"/>
                </a:lnTo>
                <a:lnTo>
                  <a:pt x="224028" y="285483"/>
                </a:lnTo>
                <a:lnTo>
                  <a:pt x="257517" y="345020"/>
                </a:lnTo>
                <a:lnTo>
                  <a:pt x="289166" y="400469"/>
                </a:lnTo>
                <a:lnTo>
                  <a:pt x="315645" y="445643"/>
                </a:lnTo>
                <a:lnTo>
                  <a:pt x="353212" y="498436"/>
                </a:lnTo>
                <a:lnTo>
                  <a:pt x="406311" y="529590"/>
                </a:lnTo>
                <a:lnTo>
                  <a:pt x="443979" y="533984"/>
                </a:lnTo>
                <a:lnTo>
                  <a:pt x="476072" y="530796"/>
                </a:lnTo>
                <a:lnTo>
                  <a:pt x="507072" y="518934"/>
                </a:lnTo>
                <a:lnTo>
                  <a:pt x="533501" y="494855"/>
                </a:lnTo>
                <a:lnTo>
                  <a:pt x="551891" y="455091"/>
                </a:lnTo>
                <a:lnTo>
                  <a:pt x="558800" y="396138"/>
                </a:lnTo>
                <a:lnTo>
                  <a:pt x="558800" y="5613"/>
                </a:lnTo>
                <a:close/>
              </a:path>
              <a:path w="3972559" h="534035">
                <a:moveTo>
                  <a:pt x="1094435" y="5791"/>
                </a:moveTo>
                <a:lnTo>
                  <a:pt x="602259" y="5791"/>
                </a:lnTo>
                <a:lnTo>
                  <a:pt x="602259" y="115011"/>
                </a:lnTo>
                <a:lnTo>
                  <a:pt x="783996" y="115011"/>
                </a:lnTo>
                <a:lnTo>
                  <a:pt x="783996" y="527761"/>
                </a:lnTo>
                <a:lnTo>
                  <a:pt x="912698" y="527761"/>
                </a:lnTo>
                <a:lnTo>
                  <a:pt x="912698" y="115011"/>
                </a:lnTo>
                <a:lnTo>
                  <a:pt x="1094435" y="115011"/>
                </a:lnTo>
                <a:lnTo>
                  <a:pt x="1094435" y="5791"/>
                </a:lnTo>
                <a:close/>
              </a:path>
              <a:path w="3972559" h="534035">
                <a:moveTo>
                  <a:pt x="1627568" y="5791"/>
                </a:moveTo>
                <a:lnTo>
                  <a:pt x="1135405" y="5791"/>
                </a:lnTo>
                <a:lnTo>
                  <a:pt x="1135405" y="115011"/>
                </a:lnTo>
                <a:lnTo>
                  <a:pt x="1317066" y="115011"/>
                </a:lnTo>
                <a:lnTo>
                  <a:pt x="1317066" y="527761"/>
                </a:lnTo>
                <a:lnTo>
                  <a:pt x="1445895" y="527761"/>
                </a:lnTo>
                <a:lnTo>
                  <a:pt x="1445895" y="115011"/>
                </a:lnTo>
                <a:lnTo>
                  <a:pt x="1627568" y="115011"/>
                </a:lnTo>
                <a:lnTo>
                  <a:pt x="1627568" y="5791"/>
                </a:lnTo>
                <a:close/>
              </a:path>
              <a:path w="3972559" h="534035">
                <a:moveTo>
                  <a:pt x="2315997" y="188772"/>
                </a:moveTo>
                <a:lnTo>
                  <a:pt x="2312428" y="135509"/>
                </a:lnTo>
                <a:lnTo>
                  <a:pt x="2307742" y="117017"/>
                </a:lnTo>
                <a:lnTo>
                  <a:pt x="2301557" y="92595"/>
                </a:lnTo>
                <a:lnTo>
                  <a:pt x="2283104" y="59258"/>
                </a:lnTo>
                <a:lnTo>
                  <a:pt x="2256853" y="34683"/>
                </a:lnTo>
                <a:lnTo>
                  <a:pt x="2222525" y="18097"/>
                </a:lnTo>
                <a:lnTo>
                  <a:pt x="2184603" y="9766"/>
                </a:lnTo>
                <a:lnTo>
                  <a:pt x="2184603" y="186474"/>
                </a:lnTo>
                <a:lnTo>
                  <a:pt x="2184603" y="347281"/>
                </a:lnTo>
                <a:lnTo>
                  <a:pt x="2181034" y="379285"/>
                </a:lnTo>
                <a:lnTo>
                  <a:pt x="2169706" y="400824"/>
                </a:lnTo>
                <a:lnTo>
                  <a:pt x="2149703" y="412953"/>
                </a:lnTo>
                <a:lnTo>
                  <a:pt x="2120125" y="416763"/>
                </a:lnTo>
                <a:lnTo>
                  <a:pt x="1912785" y="416763"/>
                </a:lnTo>
                <a:lnTo>
                  <a:pt x="1912785" y="117017"/>
                </a:lnTo>
                <a:lnTo>
                  <a:pt x="2120125" y="117017"/>
                </a:lnTo>
                <a:lnTo>
                  <a:pt x="2149703" y="120827"/>
                </a:lnTo>
                <a:lnTo>
                  <a:pt x="2169706" y="132969"/>
                </a:lnTo>
                <a:lnTo>
                  <a:pt x="2181034" y="154508"/>
                </a:lnTo>
                <a:lnTo>
                  <a:pt x="2184603" y="186474"/>
                </a:lnTo>
                <a:lnTo>
                  <a:pt x="2184603" y="9766"/>
                </a:lnTo>
                <a:lnTo>
                  <a:pt x="2179878" y="8724"/>
                </a:lnTo>
                <a:lnTo>
                  <a:pt x="2128647" y="5778"/>
                </a:lnTo>
                <a:lnTo>
                  <a:pt x="1784096" y="5778"/>
                </a:lnTo>
                <a:lnTo>
                  <a:pt x="1784096" y="527837"/>
                </a:lnTo>
                <a:lnTo>
                  <a:pt x="2134616" y="527837"/>
                </a:lnTo>
                <a:lnTo>
                  <a:pt x="2188083" y="524002"/>
                </a:lnTo>
                <a:lnTo>
                  <a:pt x="2230882" y="512546"/>
                </a:lnTo>
                <a:lnTo>
                  <a:pt x="2288032" y="467258"/>
                </a:lnTo>
                <a:lnTo>
                  <a:pt x="2307894" y="416763"/>
                </a:lnTo>
                <a:lnTo>
                  <a:pt x="2313190" y="392849"/>
                </a:lnTo>
                <a:lnTo>
                  <a:pt x="2315997" y="344995"/>
                </a:lnTo>
                <a:lnTo>
                  <a:pt x="2315997" y="188772"/>
                </a:lnTo>
                <a:close/>
              </a:path>
              <a:path w="3972559" h="534035">
                <a:moveTo>
                  <a:pt x="2903601" y="184619"/>
                </a:moveTo>
                <a:lnTo>
                  <a:pt x="2900591" y="133299"/>
                </a:lnTo>
                <a:lnTo>
                  <a:pt x="2891078" y="91643"/>
                </a:lnTo>
                <a:lnTo>
                  <a:pt x="2849638" y="34759"/>
                </a:lnTo>
                <a:lnTo>
                  <a:pt x="2773426" y="8788"/>
                </a:lnTo>
                <a:lnTo>
                  <a:pt x="2720467" y="5791"/>
                </a:lnTo>
                <a:lnTo>
                  <a:pt x="2396452" y="5791"/>
                </a:lnTo>
                <a:lnTo>
                  <a:pt x="2396452" y="116598"/>
                </a:lnTo>
                <a:lnTo>
                  <a:pt x="2711869" y="116598"/>
                </a:lnTo>
                <a:lnTo>
                  <a:pt x="2741472" y="120408"/>
                </a:lnTo>
                <a:lnTo>
                  <a:pt x="2761411" y="132549"/>
                </a:lnTo>
                <a:lnTo>
                  <a:pt x="2772676" y="154063"/>
                </a:lnTo>
                <a:lnTo>
                  <a:pt x="2776220" y="186004"/>
                </a:lnTo>
                <a:lnTo>
                  <a:pt x="2776296" y="204444"/>
                </a:lnTo>
                <a:lnTo>
                  <a:pt x="2776220" y="309702"/>
                </a:lnTo>
                <a:lnTo>
                  <a:pt x="2776220" y="416344"/>
                </a:lnTo>
                <a:lnTo>
                  <a:pt x="2533675" y="416344"/>
                </a:lnTo>
                <a:lnTo>
                  <a:pt x="2518956" y="414210"/>
                </a:lnTo>
                <a:lnTo>
                  <a:pt x="2505646" y="406146"/>
                </a:lnTo>
                <a:lnTo>
                  <a:pt x="2495994" y="389699"/>
                </a:lnTo>
                <a:lnTo>
                  <a:pt x="2492273" y="362407"/>
                </a:lnTo>
                <a:lnTo>
                  <a:pt x="2495969" y="335216"/>
                </a:lnTo>
                <a:lnTo>
                  <a:pt x="2505570" y="319201"/>
                </a:lnTo>
                <a:lnTo>
                  <a:pt x="2518867" y="311619"/>
                </a:lnTo>
                <a:lnTo>
                  <a:pt x="2533675" y="309702"/>
                </a:lnTo>
                <a:lnTo>
                  <a:pt x="2776220" y="309702"/>
                </a:lnTo>
                <a:lnTo>
                  <a:pt x="2776220" y="204444"/>
                </a:lnTo>
                <a:lnTo>
                  <a:pt x="2514816" y="204444"/>
                </a:lnTo>
                <a:lnTo>
                  <a:pt x="2461145" y="210045"/>
                </a:lnTo>
                <a:lnTo>
                  <a:pt x="2419451" y="227215"/>
                </a:lnTo>
                <a:lnTo>
                  <a:pt x="2389708" y="256527"/>
                </a:lnTo>
                <a:lnTo>
                  <a:pt x="2371890" y="298551"/>
                </a:lnTo>
                <a:lnTo>
                  <a:pt x="2365946" y="353872"/>
                </a:lnTo>
                <a:lnTo>
                  <a:pt x="2365946" y="378561"/>
                </a:lnTo>
                <a:lnTo>
                  <a:pt x="2372106" y="435038"/>
                </a:lnTo>
                <a:lnTo>
                  <a:pt x="2390571" y="477177"/>
                </a:lnTo>
                <a:lnTo>
                  <a:pt x="2421407" y="506006"/>
                </a:lnTo>
                <a:lnTo>
                  <a:pt x="2464612" y="522554"/>
                </a:lnTo>
                <a:lnTo>
                  <a:pt x="2520226" y="527837"/>
                </a:lnTo>
                <a:lnTo>
                  <a:pt x="2903601" y="527837"/>
                </a:lnTo>
                <a:lnTo>
                  <a:pt x="2903601" y="416344"/>
                </a:lnTo>
                <a:lnTo>
                  <a:pt x="2903601" y="309702"/>
                </a:lnTo>
                <a:lnTo>
                  <a:pt x="2903601" y="184619"/>
                </a:lnTo>
                <a:close/>
              </a:path>
              <a:path w="3972559" h="534035">
                <a:moveTo>
                  <a:pt x="3421773" y="5791"/>
                </a:moveTo>
                <a:lnTo>
                  <a:pt x="2929445" y="5791"/>
                </a:lnTo>
                <a:lnTo>
                  <a:pt x="2929445" y="115011"/>
                </a:lnTo>
                <a:lnTo>
                  <a:pt x="3111258" y="115011"/>
                </a:lnTo>
                <a:lnTo>
                  <a:pt x="3111258" y="527761"/>
                </a:lnTo>
                <a:lnTo>
                  <a:pt x="3239884" y="527761"/>
                </a:lnTo>
                <a:lnTo>
                  <a:pt x="3239884" y="115011"/>
                </a:lnTo>
                <a:lnTo>
                  <a:pt x="3421773" y="115011"/>
                </a:lnTo>
                <a:lnTo>
                  <a:pt x="3421773" y="5791"/>
                </a:lnTo>
                <a:close/>
              </a:path>
              <a:path w="3972559" h="534035">
                <a:moveTo>
                  <a:pt x="3971950" y="184619"/>
                </a:moveTo>
                <a:lnTo>
                  <a:pt x="3968966" y="133299"/>
                </a:lnTo>
                <a:lnTo>
                  <a:pt x="3959479" y="91643"/>
                </a:lnTo>
                <a:lnTo>
                  <a:pt x="3918102" y="34759"/>
                </a:lnTo>
                <a:lnTo>
                  <a:pt x="3841877" y="8788"/>
                </a:lnTo>
                <a:lnTo>
                  <a:pt x="3788829" y="5791"/>
                </a:lnTo>
                <a:lnTo>
                  <a:pt x="3464877" y="5791"/>
                </a:lnTo>
                <a:lnTo>
                  <a:pt x="3464877" y="116598"/>
                </a:lnTo>
                <a:lnTo>
                  <a:pt x="3780498" y="116598"/>
                </a:lnTo>
                <a:lnTo>
                  <a:pt x="3810025" y="120408"/>
                </a:lnTo>
                <a:lnTo>
                  <a:pt x="3829964" y="132549"/>
                </a:lnTo>
                <a:lnTo>
                  <a:pt x="3841229" y="154063"/>
                </a:lnTo>
                <a:lnTo>
                  <a:pt x="3844785" y="186004"/>
                </a:lnTo>
                <a:lnTo>
                  <a:pt x="3844785" y="204444"/>
                </a:lnTo>
                <a:lnTo>
                  <a:pt x="3844785" y="309702"/>
                </a:lnTo>
                <a:lnTo>
                  <a:pt x="3844785" y="416344"/>
                </a:lnTo>
                <a:lnTo>
                  <a:pt x="3602101" y="416344"/>
                </a:lnTo>
                <a:lnTo>
                  <a:pt x="3587407" y="414210"/>
                </a:lnTo>
                <a:lnTo>
                  <a:pt x="3574097" y="406146"/>
                </a:lnTo>
                <a:lnTo>
                  <a:pt x="3564432" y="389699"/>
                </a:lnTo>
                <a:lnTo>
                  <a:pt x="3560699" y="362407"/>
                </a:lnTo>
                <a:lnTo>
                  <a:pt x="3564394" y="335216"/>
                </a:lnTo>
                <a:lnTo>
                  <a:pt x="3574008" y="319201"/>
                </a:lnTo>
                <a:lnTo>
                  <a:pt x="3587318" y="311619"/>
                </a:lnTo>
                <a:lnTo>
                  <a:pt x="3602101" y="309702"/>
                </a:lnTo>
                <a:lnTo>
                  <a:pt x="3844785" y="309702"/>
                </a:lnTo>
                <a:lnTo>
                  <a:pt x="3844785" y="204444"/>
                </a:lnTo>
                <a:lnTo>
                  <a:pt x="3583305" y="204444"/>
                </a:lnTo>
                <a:lnTo>
                  <a:pt x="3529634" y="210045"/>
                </a:lnTo>
                <a:lnTo>
                  <a:pt x="3487953" y="227215"/>
                </a:lnTo>
                <a:lnTo>
                  <a:pt x="3458197" y="256527"/>
                </a:lnTo>
                <a:lnTo>
                  <a:pt x="3440366" y="298551"/>
                </a:lnTo>
                <a:lnTo>
                  <a:pt x="3434435" y="353872"/>
                </a:lnTo>
                <a:lnTo>
                  <a:pt x="3434435" y="378561"/>
                </a:lnTo>
                <a:lnTo>
                  <a:pt x="3440595" y="435038"/>
                </a:lnTo>
                <a:lnTo>
                  <a:pt x="3459086" y="477177"/>
                </a:lnTo>
                <a:lnTo>
                  <a:pt x="3489909" y="506006"/>
                </a:lnTo>
                <a:lnTo>
                  <a:pt x="3533089" y="522554"/>
                </a:lnTo>
                <a:lnTo>
                  <a:pt x="3588651" y="527837"/>
                </a:lnTo>
                <a:lnTo>
                  <a:pt x="3971950" y="527837"/>
                </a:lnTo>
                <a:lnTo>
                  <a:pt x="3971950" y="416344"/>
                </a:lnTo>
                <a:lnTo>
                  <a:pt x="3971950" y="309702"/>
                </a:lnTo>
                <a:lnTo>
                  <a:pt x="3971950" y="184619"/>
                </a:lnTo>
                <a:close/>
              </a:path>
            </a:pathLst>
          </a:custGeom>
          <a:solidFill>
            <a:srgbClr val="FFFFFF"/>
          </a:solidFill>
        </p:spPr>
        <p:txBody>
          <a:bodyPr wrap="square" lIns="0" tIns="0" rIns="0" bIns="0" rtlCol="0"/>
          <a:lstStyle/>
          <a:p>
            <a:endParaRPr dirty="0"/>
          </a:p>
        </p:txBody>
      </p:sp>
      <p:sp>
        <p:nvSpPr>
          <p:cNvPr id="12" name="Título 1">
            <a:extLst>
              <a:ext uri="{FF2B5EF4-FFF2-40B4-BE49-F238E27FC236}">
                <a16:creationId xmlns:a16="http://schemas.microsoft.com/office/drawing/2014/main" id="{75458488-8CD7-754D-831A-D3261096F363}"/>
              </a:ext>
            </a:extLst>
          </p:cNvPr>
          <p:cNvSpPr txBox="1">
            <a:spLocks/>
          </p:cNvSpPr>
          <p:nvPr/>
        </p:nvSpPr>
        <p:spPr>
          <a:xfrm>
            <a:off x="0" y="920296"/>
            <a:ext cx="8907694" cy="990697"/>
          </a:xfrm>
          <a:prstGeom prst="rect">
            <a:avLst/>
          </a:prstGeom>
          <a:solidFill>
            <a:schemeClr val="accent2">
              <a:lumMod val="50000"/>
              <a:lumOff val="50000"/>
            </a:schemeClr>
          </a:solidFill>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s-ES" sz="2400" kern="1200" dirty="0">
                <a:solidFill>
                  <a:schemeClr val="bg1"/>
                </a:solidFill>
                <a:latin typeface="Arial Black" panose="020B0A04020102020204" pitchFamily="34" charset="0"/>
                <a:ea typeface="+mj-ea"/>
                <a:cs typeface="+mj-cs"/>
              </a:defRPr>
            </a:lvl1pPr>
          </a:lstStyle>
          <a:p>
            <a:r>
              <a:rPr lang="en-GB" sz="3200" dirty="0"/>
              <a:t>Q / A</a:t>
            </a:r>
          </a:p>
        </p:txBody>
      </p:sp>
    </p:spTree>
    <p:extLst>
      <p:ext uri="{BB962C8B-B14F-4D97-AF65-F5344CB8AC3E}">
        <p14:creationId xmlns:p14="http://schemas.microsoft.com/office/powerpoint/2010/main" val="373583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9CD9B2A-4717-4410-81C9-4B0FC3B71CE4}"/>
              </a:ext>
            </a:extLst>
          </p:cNvPr>
          <p:cNvSpPr>
            <a:spLocks noGrp="1"/>
          </p:cNvSpPr>
          <p:nvPr>
            <p:ph type="title"/>
          </p:nvPr>
        </p:nvSpPr>
        <p:spPr/>
        <p:txBody>
          <a:bodyPr/>
          <a:lstStyle/>
          <a:p>
            <a:r>
              <a:rPr lang="en-US" dirty="0"/>
              <a:t>THANKS</a:t>
            </a:r>
            <a:br>
              <a:rPr lang="en-US" dirty="0"/>
            </a:br>
            <a:endParaRPr lang="en-US" dirty="0"/>
          </a:p>
        </p:txBody>
      </p:sp>
    </p:spTree>
    <p:extLst>
      <p:ext uri="{BB962C8B-B14F-4D97-AF65-F5344CB8AC3E}">
        <p14:creationId xmlns:p14="http://schemas.microsoft.com/office/powerpoint/2010/main" val="36159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descr="Un par de personas de pie&#10;&#10;Descripción generada automáticamente con confianza baja">
            <a:extLst>
              <a:ext uri="{FF2B5EF4-FFF2-40B4-BE49-F238E27FC236}">
                <a16:creationId xmlns:a16="http://schemas.microsoft.com/office/drawing/2014/main" id="{B633AA7C-0AFB-493F-BDAC-E41F668EC8B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6" b="7816"/>
          <a:stretch>
            <a:fillRect/>
          </a:stretch>
        </p:blipFill>
        <p:spPr>
          <a:xfrm>
            <a:off x="-209107" y="-23420"/>
            <a:ext cx="12416512" cy="6984288"/>
          </a:xfrm>
        </p:spPr>
      </p:pic>
      <p:pic>
        <p:nvPicPr>
          <p:cNvPr id="8" name="Imagen 7">
            <a:extLst>
              <a:ext uri="{FF2B5EF4-FFF2-40B4-BE49-F238E27FC236}">
                <a16:creationId xmlns:a16="http://schemas.microsoft.com/office/drawing/2014/main" id="{8A4A0E44-8CCA-4BB0-872B-AC4D6E336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5" y="-32560"/>
            <a:ext cx="12401107" cy="6923119"/>
          </a:xfrm>
          <a:prstGeom prst="rect">
            <a:avLst/>
          </a:prstGeom>
        </p:spPr>
      </p:pic>
      <p:sp>
        <p:nvSpPr>
          <p:cNvPr id="15" name="Marcador de texto 14">
            <a:extLst>
              <a:ext uri="{FF2B5EF4-FFF2-40B4-BE49-F238E27FC236}">
                <a16:creationId xmlns:a16="http://schemas.microsoft.com/office/drawing/2014/main" id="{A2FF6F84-5704-4DFC-9074-2EF735E6651F}"/>
              </a:ext>
            </a:extLst>
          </p:cNvPr>
          <p:cNvSpPr>
            <a:spLocks noGrp="1"/>
          </p:cNvSpPr>
          <p:nvPr>
            <p:ph type="body" sz="quarter" idx="13"/>
          </p:nvPr>
        </p:nvSpPr>
        <p:spPr>
          <a:xfrm>
            <a:off x="-114154" y="4356243"/>
            <a:ext cx="12196563" cy="2501757"/>
          </a:xfrm>
          <a:solidFill>
            <a:schemeClr val="bg1">
              <a:lumMod val="95000"/>
            </a:schemeClr>
          </a:solidFill>
        </p:spPr>
        <p:txBody>
          <a:bodyPr/>
          <a:lstStyle/>
          <a:p>
            <a:r>
              <a:rPr lang="en-US" sz="3000" b="1" dirty="0">
                <a:solidFill>
                  <a:srgbClr val="0F1C50"/>
                </a:solidFill>
              </a:rPr>
              <a:t>The purpose of the session is:</a:t>
            </a:r>
          </a:p>
          <a:p>
            <a:pPr marL="285750" indent="-285750">
              <a:buFont typeface="Arial" panose="020B0604020202020204" pitchFamily="34" charset="0"/>
              <a:buChar char="•"/>
            </a:pPr>
            <a:r>
              <a:rPr lang="en-US" sz="2000" dirty="0">
                <a:solidFill>
                  <a:srgbClr val="0F1C50"/>
                </a:solidFill>
              </a:rPr>
              <a:t>Overview the current business decision making practices and challenges</a:t>
            </a:r>
          </a:p>
          <a:p>
            <a:pPr marL="285750" indent="-285750">
              <a:buFont typeface="Arial" panose="020B0604020202020204" pitchFamily="34" charset="0"/>
              <a:buChar char="•"/>
            </a:pPr>
            <a:r>
              <a:rPr lang="en-US" sz="2000" dirty="0">
                <a:solidFill>
                  <a:srgbClr val="0F1C50"/>
                </a:solidFill>
              </a:rPr>
              <a:t>What is AIOps4B (AI-led business operations and decision making)? And how it might help to solve the operational business decision making challenges?</a:t>
            </a:r>
          </a:p>
          <a:p>
            <a:pPr marL="285750" indent="-285750">
              <a:buFont typeface="Arial" panose="020B0604020202020204" pitchFamily="34" charset="0"/>
              <a:buChar char="•"/>
            </a:pPr>
            <a:r>
              <a:rPr lang="en-US" sz="2000" dirty="0">
                <a:solidFill>
                  <a:srgbClr val="0F1C50"/>
                </a:solidFill>
              </a:rPr>
              <a:t>What are the AIOps4B technical details?</a:t>
            </a:r>
          </a:p>
        </p:txBody>
      </p:sp>
      <p:sp>
        <p:nvSpPr>
          <p:cNvPr id="7" name="object 10">
            <a:extLst>
              <a:ext uri="{FF2B5EF4-FFF2-40B4-BE49-F238E27FC236}">
                <a16:creationId xmlns:a16="http://schemas.microsoft.com/office/drawing/2014/main" id="{EFB11BA6-30E9-4049-8D40-1606BFF2B0C3}"/>
              </a:ext>
            </a:extLst>
          </p:cNvPr>
          <p:cNvSpPr/>
          <p:nvPr/>
        </p:nvSpPr>
        <p:spPr>
          <a:xfrm>
            <a:off x="10100440" y="441209"/>
            <a:ext cx="1765738" cy="237370"/>
          </a:xfrm>
          <a:custGeom>
            <a:avLst/>
            <a:gdLst/>
            <a:ahLst/>
            <a:cxnLst/>
            <a:rect l="l" t="t" r="r" b="b"/>
            <a:pathLst>
              <a:path w="3972559" h="534035">
                <a:moveTo>
                  <a:pt x="558800" y="5613"/>
                </a:moveTo>
                <a:lnTo>
                  <a:pt x="431761" y="5613"/>
                </a:lnTo>
                <a:lnTo>
                  <a:pt x="431761" y="331304"/>
                </a:lnTo>
                <a:lnTo>
                  <a:pt x="432028" y="350342"/>
                </a:lnTo>
                <a:lnTo>
                  <a:pt x="433705" y="396278"/>
                </a:lnTo>
                <a:lnTo>
                  <a:pt x="434060" y="402094"/>
                </a:lnTo>
                <a:lnTo>
                  <a:pt x="433705" y="407365"/>
                </a:lnTo>
                <a:lnTo>
                  <a:pt x="426986" y="411111"/>
                </a:lnTo>
                <a:lnTo>
                  <a:pt x="423227" y="407847"/>
                </a:lnTo>
                <a:lnTo>
                  <a:pt x="420814" y="403555"/>
                </a:lnTo>
                <a:lnTo>
                  <a:pt x="329793" y="241185"/>
                </a:lnTo>
                <a:lnTo>
                  <a:pt x="295503" y="180492"/>
                </a:lnTo>
                <a:lnTo>
                  <a:pt x="264109" y="125412"/>
                </a:lnTo>
                <a:lnTo>
                  <a:pt x="239356" y="82778"/>
                </a:lnTo>
                <a:lnTo>
                  <a:pt x="205511" y="35331"/>
                </a:lnTo>
                <a:lnTo>
                  <a:pt x="152412" y="4343"/>
                </a:lnTo>
                <a:lnTo>
                  <a:pt x="114757" y="0"/>
                </a:lnTo>
                <a:lnTo>
                  <a:pt x="82638" y="3149"/>
                </a:lnTo>
                <a:lnTo>
                  <a:pt x="51650" y="14960"/>
                </a:lnTo>
                <a:lnTo>
                  <a:pt x="25247" y="38950"/>
                </a:lnTo>
                <a:lnTo>
                  <a:pt x="6883" y="78676"/>
                </a:lnTo>
                <a:lnTo>
                  <a:pt x="0" y="137642"/>
                </a:lnTo>
                <a:lnTo>
                  <a:pt x="0" y="528027"/>
                </a:lnTo>
                <a:lnTo>
                  <a:pt x="126885" y="528027"/>
                </a:lnTo>
                <a:lnTo>
                  <a:pt x="126885" y="202476"/>
                </a:lnTo>
                <a:lnTo>
                  <a:pt x="126631" y="183451"/>
                </a:lnTo>
                <a:lnTo>
                  <a:pt x="124739" y="131737"/>
                </a:lnTo>
                <a:lnTo>
                  <a:pt x="125006" y="126276"/>
                </a:lnTo>
                <a:lnTo>
                  <a:pt x="131800" y="122669"/>
                </a:lnTo>
                <a:lnTo>
                  <a:pt x="135407" y="125920"/>
                </a:lnTo>
                <a:lnTo>
                  <a:pt x="192011" y="228053"/>
                </a:lnTo>
                <a:lnTo>
                  <a:pt x="224028" y="285483"/>
                </a:lnTo>
                <a:lnTo>
                  <a:pt x="257517" y="345020"/>
                </a:lnTo>
                <a:lnTo>
                  <a:pt x="289166" y="400469"/>
                </a:lnTo>
                <a:lnTo>
                  <a:pt x="315645" y="445643"/>
                </a:lnTo>
                <a:lnTo>
                  <a:pt x="353212" y="498436"/>
                </a:lnTo>
                <a:lnTo>
                  <a:pt x="406311" y="529590"/>
                </a:lnTo>
                <a:lnTo>
                  <a:pt x="443979" y="533984"/>
                </a:lnTo>
                <a:lnTo>
                  <a:pt x="476072" y="530796"/>
                </a:lnTo>
                <a:lnTo>
                  <a:pt x="507072" y="518934"/>
                </a:lnTo>
                <a:lnTo>
                  <a:pt x="533501" y="494855"/>
                </a:lnTo>
                <a:lnTo>
                  <a:pt x="551891" y="455091"/>
                </a:lnTo>
                <a:lnTo>
                  <a:pt x="558800" y="396138"/>
                </a:lnTo>
                <a:lnTo>
                  <a:pt x="558800" y="5613"/>
                </a:lnTo>
                <a:close/>
              </a:path>
              <a:path w="3972559" h="534035">
                <a:moveTo>
                  <a:pt x="1094435" y="5791"/>
                </a:moveTo>
                <a:lnTo>
                  <a:pt x="602259" y="5791"/>
                </a:lnTo>
                <a:lnTo>
                  <a:pt x="602259" y="115011"/>
                </a:lnTo>
                <a:lnTo>
                  <a:pt x="783996" y="115011"/>
                </a:lnTo>
                <a:lnTo>
                  <a:pt x="783996" y="527761"/>
                </a:lnTo>
                <a:lnTo>
                  <a:pt x="912698" y="527761"/>
                </a:lnTo>
                <a:lnTo>
                  <a:pt x="912698" y="115011"/>
                </a:lnTo>
                <a:lnTo>
                  <a:pt x="1094435" y="115011"/>
                </a:lnTo>
                <a:lnTo>
                  <a:pt x="1094435" y="5791"/>
                </a:lnTo>
                <a:close/>
              </a:path>
              <a:path w="3972559" h="534035">
                <a:moveTo>
                  <a:pt x="1627568" y="5791"/>
                </a:moveTo>
                <a:lnTo>
                  <a:pt x="1135405" y="5791"/>
                </a:lnTo>
                <a:lnTo>
                  <a:pt x="1135405" y="115011"/>
                </a:lnTo>
                <a:lnTo>
                  <a:pt x="1317066" y="115011"/>
                </a:lnTo>
                <a:lnTo>
                  <a:pt x="1317066" y="527761"/>
                </a:lnTo>
                <a:lnTo>
                  <a:pt x="1445895" y="527761"/>
                </a:lnTo>
                <a:lnTo>
                  <a:pt x="1445895" y="115011"/>
                </a:lnTo>
                <a:lnTo>
                  <a:pt x="1627568" y="115011"/>
                </a:lnTo>
                <a:lnTo>
                  <a:pt x="1627568" y="5791"/>
                </a:lnTo>
                <a:close/>
              </a:path>
              <a:path w="3972559" h="534035">
                <a:moveTo>
                  <a:pt x="2315997" y="188772"/>
                </a:moveTo>
                <a:lnTo>
                  <a:pt x="2312428" y="135509"/>
                </a:lnTo>
                <a:lnTo>
                  <a:pt x="2307742" y="117017"/>
                </a:lnTo>
                <a:lnTo>
                  <a:pt x="2301557" y="92595"/>
                </a:lnTo>
                <a:lnTo>
                  <a:pt x="2283104" y="59258"/>
                </a:lnTo>
                <a:lnTo>
                  <a:pt x="2256853" y="34683"/>
                </a:lnTo>
                <a:lnTo>
                  <a:pt x="2222525" y="18097"/>
                </a:lnTo>
                <a:lnTo>
                  <a:pt x="2184603" y="9766"/>
                </a:lnTo>
                <a:lnTo>
                  <a:pt x="2184603" y="186474"/>
                </a:lnTo>
                <a:lnTo>
                  <a:pt x="2184603" y="347281"/>
                </a:lnTo>
                <a:lnTo>
                  <a:pt x="2181034" y="379285"/>
                </a:lnTo>
                <a:lnTo>
                  <a:pt x="2169706" y="400824"/>
                </a:lnTo>
                <a:lnTo>
                  <a:pt x="2149703" y="412953"/>
                </a:lnTo>
                <a:lnTo>
                  <a:pt x="2120125" y="416763"/>
                </a:lnTo>
                <a:lnTo>
                  <a:pt x="1912785" y="416763"/>
                </a:lnTo>
                <a:lnTo>
                  <a:pt x="1912785" y="117017"/>
                </a:lnTo>
                <a:lnTo>
                  <a:pt x="2120125" y="117017"/>
                </a:lnTo>
                <a:lnTo>
                  <a:pt x="2149703" y="120827"/>
                </a:lnTo>
                <a:lnTo>
                  <a:pt x="2169706" y="132969"/>
                </a:lnTo>
                <a:lnTo>
                  <a:pt x="2181034" y="154508"/>
                </a:lnTo>
                <a:lnTo>
                  <a:pt x="2184603" y="186474"/>
                </a:lnTo>
                <a:lnTo>
                  <a:pt x="2184603" y="9766"/>
                </a:lnTo>
                <a:lnTo>
                  <a:pt x="2179878" y="8724"/>
                </a:lnTo>
                <a:lnTo>
                  <a:pt x="2128647" y="5778"/>
                </a:lnTo>
                <a:lnTo>
                  <a:pt x="1784096" y="5778"/>
                </a:lnTo>
                <a:lnTo>
                  <a:pt x="1784096" y="527837"/>
                </a:lnTo>
                <a:lnTo>
                  <a:pt x="2134616" y="527837"/>
                </a:lnTo>
                <a:lnTo>
                  <a:pt x="2188083" y="524002"/>
                </a:lnTo>
                <a:lnTo>
                  <a:pt x="2230882" y="512546"/>
                </a:lnTo>
                <a:lnTo>
                  <a:pt x="2288032" y="467258"/>
                </a:lnTo>
                <a:lnTo>
                  <a:pt x="2307894" y="416763"/>
                </a:lnTo>
                <a:lnTo>
                  <a:pt x="2313190" y="392849"/>
                </a:lnTo>
                <a:lnTo>
                  <a:pt x="2315997" y="344995"/>
                </a:lnTo>
                <a:lnTo>
                  <a:pt x="2315997" y="188772"/>
                </a:lnTo>
                <a:close/>
              </a:path>
              <a:path w="3972559" h="534035">
                <a:moveTo>
                  <a:pt x="2903601" y="184619"/>
                </a:moveTo>
                <a:lnTo>
                  <a:pt x="2900591" y="133299"/>
                </a:lnTo>
                <a:lnTo>
                  <a:pt x="2891078" y="91643"/>
                </a:lnTo>
                <a:lnTo>
                  <a:pt x="2849638" y="34759"/>
                </a:lnTo>
                <a:lnTo>
                  <a:pt x="2773426" y="8788"/>
                </a:lnTo>
                <a:lnTo>
                  <a:pt x="2720467" y="5791"/>
                </a:lnTo>
                <a:lnTo>
                  <a:pt x="2396452" y="5791"/>
                </a:lnTo>
                <a:lnTo>
                  <a:pt x="2396452" y="116598"/>
                </a:lnTo>
                <a:lnTo>
                  <a:pt x="2711869" y="116598"/>
                </a:lnTo>
                <a:lnTo>
                  <a:pt x="2741472" y="120408"/>
                </a:lnTo>
                <a:lnTo>
                  <a:pt x="2761411" y="132549"/>
                </a:lnTo>
                <a:lnTo>
                  <a:pt x="2772676" y="154063"/>
                </a:lnTo>
                <a:lnTo>
                  <a:pt x="2776220" y="186004"/>
                </a:lnTo>
                <a:lnTo>
                  <a:pt x="2776296" y="204444"/>
                </a:lnTo>
                <a:lnTo>
                  <a:pt x="2776220" y="309702"/>
                </a:lnTo>
                <a:lnTo>
                  <a:pt x="2776220" y="416344"/>
                </a:lnTo>
                <a:lnTo>
                  <a:pt x="2533675" y="416344"/>
                </a:lnTo>
                <a:lnTo>
                  <a:pt x="2518956" y="414210"/>
                </a:lnTo>
                <a:lnTo>
                  <a:pt x="2505646" y="406146"/>
                </a:lnTo>
                <a:lnTo>
                  <a:pt x="2495994" y="389699"/>
                </a:lnTo>
                <a:lnTo>
                  <a:pt x="2492273" y="362407"/>
                </a:lnTo>
                <a:lnTo>
                  <a:pt x="2495969" y="335216"/>
                </a:lnTo>
                <a:lnTo>
                  <a:pt x="2505570" y="319201"/>
                </a:lnTo>
                <a:lnTo>
                  <a:pt x="2518867" y="311619"/>
                </a:lnTo>
                <a:lnTo>
                  <a:pt x="2533675" y="309702"/>
                </a:lnTo>
                <a:lnTo>
                  <a:pt x="2776220" y="309702"/>
                </a:lnTo>
                <a:lnTo>
                  <a:pt x="2776220" y="204444"/>
                </a:lnTo>
                <a:lnTo>
                  <a:pt x="2514816" y="204444"/>
                </a:lnTo>
                <a:lnTo>
                  <a:pt x="2461145" y="210045"/>
                </a:lnTo>
                <a:lnTo>
                  <a:pt x="2419451" y="227215"/>
                </a:lnTo>
                <a:lnTo>
                  <a:pt x="2389708" y="256527"/>
                </a:lnTo>
                <a:lnTo>
                  <a:pt x="2371890" y="298551"/>
                </a:lnTo>
                <a:lnTo>
                  <a:pt x="2365946" y="353872"/>
                </a:lnTo>
                <a:lnTo>
                  <a:pt x="2365946" y="378561"/>
                </a:lnTo>
                <a:lnTo>
                  <a:pt x="2372106" y="435038"/>
                </a:lnTo>
                <a:lnTo>
                  <a:pt x="2390571" y="477177"/>
                </a:lnTo>
                <a:lnTo>
                  <a:pt x="2421407" y="506006"/>
                </a:lnTo>
                <a:lnTo>
                  <a:pt x="2464612" y="522554"/>
                </a:lnTo>
                <a:lnTo>
                  <a:pt x="2520226" y="527837"/>
                </a:lnTo>
                <a:lnTo>
                  <a:pt x="2903601" y="527837"/>
                </a:lnTo>
                <a:lnTo>
                  <a:pt x="2903601" y="416344"/>
                </a:lnTo>
                <a:lnTo>
                  <a:pt x="2903601" y="309702"/>
                </a:lnTo>
                <a:lnTo>
                  <a:pt x="2903601" y="184619"/>
                </a:lnTo>
                <a:close/>
              </a:path>
              <a:path w="3972559" h="534035">
                <a:moveTo>
                  <a:pt x="3421773" y="5791"/>
                </a:moveTo>
                <a:lnTo>
                  <a:pt x="2929445" y="5791"/>
                </a:lnTo>
                <a:lnTo>
                  <a:pt x="2929445" y="115011"/>
                </a:lnTo>
                <a:lnTo>
                  <a:pt x="3111258" y="115011"/>
                </a:lnTo>
                <a:lnTo>
                  <a:pt x="3111258" y="527761"/>
                </a:lnTo>
                <a:lnTo>
                  <a:pt x="3239884" y="527761"/>
                </a:lnTo>
                <a:lnTo>
                  <a:pt x="3239884" y="115011"/>
                </a:lnTo>
                <a:lnTo>
                  <a:pt x="3421773" y="115011"/>
                </a:lnTo>
                <a:lnTo>
                  <a:pt x="3421773" y="5791"/>
                </a:lnTo>
                <a:close/>
              </a:path>
              <a:path w="3972559" h="534035">
                <a:moveTo>
                  <a:pt x="3971950" y="184619"/>
                </a:moveTo>
                <a:lnTo>
                  <a:pt x="3968966" y="133299"/>
                </a:lnTo>
                <a:lnTo>
                  <a:pt x="3959479" y="91643"/>
                </a:lnTo>
                <a:lnTo>
                  <a:pt x="3918102" y="34759"/>
                </a:lnTo>
                <a:lnTo>
                  <a:pt x="3841877" y="8788"/>
                </a:lnTo>
                <a:lnTo>
                  <a:pt x="3788829" y="5791"/>
                </a:lnTo>
                <a:lnTo>
                  <a:pt x="3464877" y="5791"/>
                </a:lnTo>
                <a:lnTo>
                  <a:pt x="3464877" y="116598"/>
                </a:lnTo>
                <a:lnTo>
                  <a:pt x="3780498" y="116598"/>
                </a:lnTo>
                <a:lnTo>
                  <a:pt x="3810025" y="120408"/>
                </a:lnTo>
                <a:lnTo>
                  <a:pt x="3829964" y="132549"/>
                </a:lnTo>
                <a:lnTo>
                  <a:pt x="3841229" y="154063"/>
                </a:lnTo>
                <a:lnTo>
                  <a:pt x="3844785" y="186004"/>
                </a:lnTo>
                <a:lnTo>
                  <a:pt x="3844785" y="204444"/>
                </a:lnTo>
                <a:lnTo>
                  <a:pt x="3844785" y="309702"/>
                </a:lnTo>
                <a:lnTo>
                  <a:pt x="3844785" y="416344"/>
                </a:lnTo>
                <a:lnTo>
                  <a:pt x="3602101" y="416344"/>
                </a:lnTo>
                <a:lnTo>
                  <a:pt x="3587407" y="414210"/>
                </a:lnTo>
                <a:lnTo>
                  <a:pt x="3574097" y="406146"/>
                </a:lnTo>
                <a:lnTo>
                  <a:pt x="3564432" y="389699"/>
                </a:lnTo>
                <a:lnTo>
                  <a:pt x="3560699" y="362407"/>
                </a:lnTo>
                <a:lnTo>
                  <a:pt x="3564394" y="335216"/>
                </a:lnTo>
                <a:lnTo>
                  <a:pt x="3574008" y="319201"/>
                </a:lnTo>
                <a:lnTo>
                  <a:pt x="3587318" y="311619"/>
                </a:lnTo>
                <a:lnTo>
                  <a:pt x="3602101" y="309702"/>
                </a:lnTo>
                <a:lnTo>
                  <a:pt x="3844785" y="309702"/>
                </a:lnTo>
                <a:lnTo>
                  <a:pt x="3844785" y="204444"/>
                </a:lnTo>
                <a:lnTo>
                  <a:pt x="3583305" y="204444"/>
                </a:lnTo>
                <a:lnTo>
                  <a:pt x="3529634" y="210045"/>
                </a:lnTo>
                <a:lnTo>
                  <a:pt x="3487953" y="227215"/>
                </a:lnTo>
                <a:lnTo>
                  <a:pt x="3458197" y="256527"/>
                </a:lnTo>
                <a:lnTo>
                  <a:pt x="3440366" y="298551"/>
                </a:lnTo>
                <a:lnTo>
                  <a:pt x="3434435" y="353872"/>
                </a:lnTo>
                <a:lnTo>
                  <a:pt x="3434435" y="378561"/>
                </a:lnTo>
                <a:lnTo>
                  <a:pt x="3440595" y="435038"/>
                </a:lnTo>
                <a:lnTo>
                  <a:pt x="3459086" y="477177"/>
                </a:lnTo>
                <a:lnTo>
                  <a:pt x="3489909" y="506006"/>
                </a:lnTo>
                <a:lnTo>
                  <a:pt x="3533089" y="522554"/>
                </a:lnTo>
                <a:lnTo>
                  <a:pt x="3588651" y="527837"/>
                </a:lnTo>
                <a:lnTo>
                  <a:pt x="3971950" y="527837"/>
                </a:lnTo>
                <a:lnTo>
                  <a:pt x="3971950" y="416344"/>
                </a:lnTo>
                <a:lnTo>
                  <a:pt x="3971950" y="309702"/>
                </a:lnTo>
                <a:lnTo>
                  <a:pt x="3971950" y="184619"/>
                </a:lnTo>
                <a:close/>
              </a:path>
            </a:pathLst>
          </a:custGeom>
          <a:solidFill>
            <a:srgbClr val="FFFFFF"/>
          </a:solidFill>
        </p:spPr>
        <p:txBody>
          <a:bodyPr wrap="square" lIns="0" tIns="0" rIns="0" bIns="0" rtlCol="0"/>
          <a:lstStyle/>
          <a:p>
            <a:endParaRPr dirty="0"/>
          </a:p>
        </p:txBody>
      </p:sp>
      <p:sp>
        <p:nvSpPr>
          <p:cNvPr id="9" name="Título 1">
            <a:extLst>
              <a:ext uri="{FF2B5EF4-FFF2-40B4-BE49-F238E27FC236}">
                <a16:creationId xmlns:a16="http://schemas.microsoft.com/office/drawing/2014/main" id="{22A32ECF-103D-864D-824B-EA6511F1D471}"/>
              </a:ext>
            </a:extLst>
          </p:cNvPr>
          <p:cNvSpPr txBox="1">
            <a:spLocks/>
          </p:cNvSpPr>
          <p:nvPr/>
        </p:nvSpPr>
        <p:spPr>
          <a:xfrm>
            <a:off x="-201405" y="-102869"/>
            <a:ext cx="5660571" cy="990697"/>
          </a:xfrm>
          <a:prstGeom prst="rect">
            <a:avLst/>
          </a:prstGeom>
          <a:noFill/>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s-ES" sz="2400" kern="1200" dirty="0">
                <a:solidFill>
                  <a:schemeClr val="bg1"/>
                </a:solidFill>
                <a:latin typeface="Arial Black" panose="020B0A04020102020204" pitchFamily="34" charset="0"/>
                <a:ea typeface="+mj-ea"/>
                <a:cs typeface="+mj-cs"/>
              </a:defRPr>
            </a:lvl1pPr>
          </a:lstStyle>
          <a:p>
            <a:r>
              <a:rPr lang="en-GB" sz="3200" dirty="0"/>
              <a:t>INTRODUCTION</a:t>
            </a:r>
          </a:p>
        </p:txBody>
      </p:sp>
    </p:spTree>
    <p:extLst>
      <p:ext uri="{BB962C8B-B14F-4D97-AF65-F5344CB8AC3E}">
        <p14:creationId xmlns:p14="http://schemas.microsoft.com/office/powerpoint/2010/main" val="265269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2F259026-8D02-4B94-8500-080262EB028B}"/>
              </a:ext>
            </a:extLst>
          </p:cNvPr>
          <p:cNvSpPr>
            <a:spLocks noGrp="1"/>
          </p:cNvSpPr>
          <p:nvPr>
            <p:ph type="pic" sz="quarter" idx="10"/>
          </p:nvPr>
        </p:nvSpPr>
        <p:spPr>
          <a:xfrm>
            <a:off x="17844" y="16317"/>
            <a:ext cx="12192000" cy="6858000"/>
          </a:xfrm>
        </p:spPr>
      </p:sp>
      <p:pic>
        <p:nvPicPr>
          <p:cNvPr id="6" name="Imagen 5" descr="Personas sentadas en una mesa&#10;&#10;Descripción generada automáticamente con confianza media">
            <a:extLst>
              <a:ext uri="{FF2B5EF4-FFF2-40B4-BE49-F238E27FC236}">
                <a16:creationId xmlns:a16="http://schemas.microsoft.com/office/drawing/2014/main" id="{08C178C7-EA31-429A-AB6B-287F315DCD0D}"/>
              </a:ext>
            </a:extLst>
          </p:cNvPr>
          <p:cNvPicPr>
            <a:picLocks noChangeAspect="1"/>
          </p:cNvPicPr>
          <p:nvPr/>
        </p:nvPicPr>
        <p:blipFill rotWithShape="1">
          <a:blip r:embed="rId2">
            <a:extLst>
              <a:ext uri="{28A0092B-C50C-407E-A947-70E740481C1C}">
                <a14:useLocalDpi xmlns:a14="http://schemas.microsoft.com/office/drawing/2010/main" val="0"/>
              </a:ext>
            </a:extLst>
          </a:blip>
          <a:srcRect l="1172" b="15273"/>
          <a:stretch/>
        </p:blipFill>
        <p:spPr>
          <a:xfrm>
            <a:off x="-13686" y="-11967"/>
            <a:ext cx="12255795" cy="7004750"/>
          </a:xfrm>
          <a:prstGeom prst="rect">
            <a:avLst/>
          </a:prstGeom>
        </p:spPr>
      </p:pic>
      <p:pic>
        <p:nvPicPr>
          <p:cNvPr id="14" name="Imagen 13">
            <a:extLst>
              <a:ext uri="{FF2B5EF4-FFF2-40B4-BE49-F238E27FC236}">
                <a16:creationId xmlns:a16="http://schemas.microsoft.com/office/drawing/2014/main" id="{6B705464-DE7D-40E8-B9ED-3C997AE5A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5" y="-3507"/>
            <a:ext cx="12401107" cy="6923119"/>
          </a:xfrm>
          <a:prstGeom prst="rect">
            <a:avLst/>
          </a:prstGeom>
        </p:spPr>
      </p:pic>
      <p:sp>
        <p:nvSpPr>
          <p:cNvPr id="4" name="Marcador de texto 3">
            <a:extLst>
              <a:ext uri="{FF2B5EF4-FFF2-40B4-BE49-F238E27FC236}">
                <a16:creationId xmlns:a16="http://schemas.microsoft.com/office/drawing/2014/main" id="{284D9E4A-6D25-42AF-A746-9B609D09CE54}"/>
              </a:ext>
            </a:extLst>
          </p:cNvPr>
          <p:cNvSpPr>
            <a:spLocks noGrp="1"/>
          </p:cNvSpPr>
          <p:nvPr>
            <p:ph type="body" sz="quarter" idx="13"/>
          </p:nvPr>
        </p:nvSpPr>
        <p:spPr>
          <a:xfrm>
            <a:off x="-14421" y="1904251"/>
            <a:ext cx="6524090" cy="990697"/>
          </a:xfrm>
          <a:solidFill>
            <a:schemeClr val="accent2">
              <a:lumMod val="50000"/>
              <a:lumOff val="50000"/>
              <a:alpha val="89804"/>
            </a:schemeClr>
          </a:solidFill>
        </p:spPr>
        <p:txBody>
          <a:bodyPr anchor="ctr"/>
          <a:lstStyle/>
          <a:p>
            <a:r>
              <a:rPr lang="en-US" sz="2000" b="1" dirty="0"/>
              <a:t>1) </a:t>
            </a:r>
            <a:r>
              <a:rPr lang="en-US" sz="2000" dirty="0"/>
              <a:t>Current state in business operations decision making and challenges </a:t>
            </a:r>
            <a:r>
              <a:rPr lang="en-US" sz="2000" b="1" dirty="0"/>
              <a:t>– 5 mins</a:t>
            </a:r>
          </a:p>
        </p:txBody>
      </p:sp>
      <p:sp>
        <p:nvSpPr>
          <p:cNvPr id="5" name="Marcador de texto 4">
            <a:extLst>
              <a:ext uri="{FF2B5EF4-FFF2-40B4-BE49-F238E27FC236}">
                <a16:creationId xmlns:a16="http://schemas.microsoft.com/office/drawing/2014/main" id="{49560FFD-25C5-445B-AC0D-27C0D2611DAB}"/>
              </a:ext>
            </a:extLst>
          </p:cNvPr>
          <p:cNvSpPr>
            <a:spLocks noGrp="1"/>
          </p:cNvSpPr>
          <p:nvPr>
            <p:ph type="body" sz="quarter" idx="14"/>
          </p:nvPr>
        </p:nvSpPr>
        <p:spPr>
          <a:xfrm>
            <a:off x="-28842" y="3162293"/>
            <a:ext cx="6538511" cy="990697"/>
          </a:xfrm>
          <a:solidFill>
            <a:schemeClr val="accent2">
              <a:lumMod val="50000"/>
              <a:lumOff val="50000"/>
              <a:alpha val="89804"/>
            </a:schemeClr>
          </a:solidFill>
        </p:spPr>
        <p:txBody>
          <a:bodyPr anchor="ctr"/>
          <a:lstStyle/>
          <a:p>
            <a:r>
              <a:rPr lang="en-US" sz="2000" b="1" dirty="0"/>
              <a:t>2) </a:t>
            </a:r>
            <a:r>
              <a:rPr lang="en-US" sz="2000" dirty="0"/>
              <a:t>What is AIOps4B and how to solve challenges with AIOps4B? </a:t>
            </a:r>
            <a:r>
              <a:rPr lang="en-US" sz="2000" b="1" dirty="0"/>
              <a:t>- 10 mins</a:t>
            </a:r>
          </a:p>
        </p:txBody>
      </p:sp>
      <p:sp>
        <p:nvSpPr>
          <p:cNvPr id="11" name="object 10">
            <a:extLst>
              <a:ext uri="{FF2B5EF4-FFF2-40B4-BE49-F238E27FC236}">
                <a16:creationId xmlns:a16="http://schemas.microsoft.com/office/drawing/2014/main" id="{7899EECB-03AA-44CE-BA7E-51D6757FE498}"/>
              </a:ext>
            </a:extLst>
          </p:cNvPr>
          <p:cNvSpPr/>
          <p:nvPr/>
        </p:nvSpPr>
        <p:spPr>
          <a:xfrm>
            <a:off x="10100440" y="441209"/>
            <a:ext cx="1765738" cy="237370"/>
          </a:xfrm>
          <a:custGeom>
            <a:avLst/>
            <a:gdLst/>
            <a:ahLst/>
            <a:cxnLst/>
            <a:rect l="l" t="t" r="r" b="b"/>
            <a:pathLst>
              <a:path w="3972559" h="534035">
                <a:moveTo>
                  <a:pt x="558800" y="5613"/>
                </a:moveTo>
                <a:lnTo>
                  <a:pt x="431761" y="5613"/>
                </a:lnTo>
                <a:lnTo>
                  <a:pt x="431761" y="331304"/>
                </a:lnTo>
                <a:lnTo>
                  <a:pt x="432028" y="350342"/>
                </a:lnTo>
                <a:lnTo>
                  <a:pt x="433705" y="396278"/>
                </a:lnTo>
                <a:lnTo>
                  <a:pt x="434060" y="402094"/>
                </a:lnTo>
                <a:lnTo>
                  <a:pt x="433705" y="407365"/>
                </a:lnTo>
                <a:lnTo>
                  <a:pt x="426986" y="411111"/>
                </a:lnTo>
                <a:lnTo>
                  <a:pt x="423227" y="407847"/>
                </a:lnTo>
                <a:lnTo>
                  <a:pt x="420814" y="403555"/>
                </a:lnTo>
                <a:lnTo>
                  <a:pt x="329793" y="241185"/>
                </a:lnTo>
                <a:lnTo>
                  <a:pt x="295503" y="180492"/>
                </a:lnTo>
                <a:lnTo>
                  <a:pt x="264109" y="125412"/>
                </a:lnTo>
                <a:lnTo>
                  <a:pt x="239356" y="82778"/>
                </a:lnTo>
                <a:lnTo>
                  <a:pt x="205511" y="35331"/>
                </a:lnTo>
                <a:lnTo>
                  <a:pt x="152412" y="4343"/>
                </a:lnTo>
                <a:lnTo>
                  <a:pt x="114757" y="0"/>
                </a:lnTo>
                <a:lnTo>
                  <a:pt x="82638" y="3149"/>
                </a:lnTo>
                <a:lnTo>
                  <a:pt x="51650" y="14960"/>
                </a:lnTo>
                <a:lnTo>
                  <a:pt x="25247" y="38950"/>
                </a:lnTo>
                <a:lnTo>
                  <a:pt x="6883" y="78676"/>
                </a:lnTo>
                <a:lnTo>
                  <a:pt x="0" y="137642"/>
                </a:lnTo>
                <a:lnTo>
                  <a:pt x="0" y="528027"/>
                </a:lnTo>
                <a:lnTo>
                  <a:pt x="126885" y="528027"/>
                </a:lnTo>
                <a:lnTo>
                  <a:pt x="126885" y="202476"/>
                </a:lnTo>
                <a:lnTo>
                  <a:pt x="126631" y="183451"/>
                </a:lnTo>
                <a:lnTo>
                  <a:pt x="124739" y="131737"/>
                </a:lnTo>
                <a:lnTo>
                  <a:pt x="125006" y="126276"/>
                </a:lnTo>
                <a:lnTo>
                  <a:pt x="131800" y="122669"/>
                </a:lnTo>
                <a:lnTo>
                  <a:pt x="135407" y="125920"/>
                </a:lnTo>
                <a:lnTo>
                  <a:pt x="192011" y="228053"/>
                </a:lnTo>
                <a:lnTo>
                  <a:pt x="224028" y="285483"/>
                </a:lnTo>
                <a:lnTo>
                  <a:pt x="257517" y="345020"/>
                </a:lnTo>
                <a:lnTo>
                  <a:pt x="289166" y="400469"/>
                </a:lnTo>
                <a:lnTo>
                  <a:pt x="315645" y="445643"/>
                </a:lnTo>
                <a:lnTo>
                  <a:pt x="353212" y="498436"/>
                </a:lnTo>
                <a:lnTo>
                  <a:pt x="406311" y="529590"/>
                </a:lnTo>
                <a:lnTo>
                  <a:pt x="443979" y="533984"/>
                </a:lnTo>
                <a:lnTo>
                  <a:pt x="476072" y="530796"/>
                </a:lnTo>
                <a:lnTo>
                  <a:pt x="507072" y="518934"/>
                </a:lnTo>
                <a:lnTo>
                  <a:pt x="533501" y="494855"/>
                </a:lnTo>
                <a:lnTo>
                  <a:pt x="551891" y="455091"/>
                </a:lnTo>
                <a:lnTo>
                  <a:pt x="558800" y="396138"/>
                </a:lnTo>
                <a:lnTo>
                  <a:pt x="558800" y="5613"/>
                </a:lnTo>
                <a:close/>
              </a:path>
              <a:path w="3972559" h="534035">
                <a:moveTo>
                  <a:pt x="1094435" y="5791"/>
                </a:moveTo>
                <a:lnTo>
                  <a:pt x="602259" y="5791"/>
                </a:lnTo>
                <a:lnTo>
                  <a:pt x="602259" y="115011"/>
                </a:lnTo>
                <a:lnTo>
                  <a:pt x="783996" y="115011"/>
                </a:lnTo>
                <a:lnTo>
                  <a:pt x="783996" y="527761"/>
                </a:lnTo>
                <a:lnTo>
                  <a:pt x="912698" y="527761"/>
                </a:lnTo>
                <a:lnTo>
                  <a:pt x="912698" y="115011"/>
                </a:lnTo>
                <a:lnTo>
                  <a:pt x="1094435" y="115011"/>
                </a:lnTo>
                <a:lnTo>
                  <a:pt x="1094435" y="5791"/>
                </a:lnTo>
                <a:close/>
              </a:path>
              <a:path w="3972559" h="534035">
                <a:moveTo>
                  <a:pt x="1627568" y="5791"/>
                </a:moveTo>
                <a:lnTo>
                  <a:pt x="1135405" y="5791"/>
                </a:lnTo>
                <a:lnTo>
                  <a:pt x="1135405" y="115011"/>
                </a:lnTo>
                <a:lnTo>
                  <a:pt x="1317066" y="115011"/>
                </a:lnTo>
                <a:lnTo>
                  <a:pt x="1317066" y="527761"/>
                </a:lnTo>
                <a:lnTo>
                  <a:pt x="1445895" y="527761"/>
                </a:lnTo>
                <a:lnTo>
                  <a:pt x="1445895" y="115011"/>
                </a:lnTo>
                <a:lnTo>
                  <a:pt x="1627568" y="115011"/>
                </a:lnTo>
                <a:lnTo>
                  <a:pt x="1627568" y="5791"/>
                </a:lnTo>
                <a:close/>
              </a:path>
              <a:path w="3972559" h="534035">
                <a:moveTo>
                  <a:pt x="2315997" y="188772"/>
                </a:moveTo>
                <a:lnTo>
                  <a:pt x="2312428" y="135509"/>
                </a:lnTo>
                <a:lnTo>
                  <a:pt x="2307742" y="117017"/>
                </a:lnTo>
                <a:lnTo>
                  <a:pt x="2301557" y="92595"/>
                </a:lnTo>
                <a:lnTo>
                  <a:pt x="2283104" y="59258"/>
                </a:lnTo>
                <a:lnTo>
                  <a:pt x="2256853" y="34683"/>
                </a:lnTo>
                <a:lnTo>
                  <a:pt x="2222525" y="18097"/>
                </a:lnTo>
                <a:lnTo>
                  <a:pt x="2184603" y="9766"/>
                </a:lnTo>
                <a:lnTo>
                  <a:pt x="2184603" y="186474"/>
                </a:lnTo>
                <a:lnTo>
                  <a:pt x="2184603" y="347281"/>
                </a:lnTo>
                <a:lnTo>
                  <a:pt x="2181034" y="379285"/>
                </a:lnTo>
                <a:lnTo>
                  <a:pt x="2169706" y="400824"/>
                </a:lnTo>
                <a:lnTo>
                  <a:pt x="2149703" y="412953"/>
                </a:lnTo>
                <a:lnTo>
                  <a:pt x="2120125" y="416763"/>
                </a:lnTo>
                <a:lnTo>
                  <a:pt x="1912785" y="416763"/>
                </a:lnTo>
                <a:lnTo>
                  <a:pt x="1912785" y="117017"/>
                </a:lnTo>
                <a:lnTo>
                  <a:pt x="2120125" y="117017"/>
                </a:lnTo>
                <a:lnTo>
                  <a:pt x="2149703" y="120827"/>
                </a:lnTo>
                <a:lnTo>
                  <a:pt x="2169706" y="132969"/>
                </a:lnTo>
                <a:lnTo>
                  <a:pt x="2181034" y="154508"/>
                </a:lnTo>
                <a:lnTo>
                  <a:pt x="2184603" y="186474"/>
                </a:lnTo>
                <a:lnTo>
                  <a:pt x="2184603" y="9766"/>
                </a:lnTo>
                <a:lnTo>
                  <a:pt x="2179878" y="8724"/>
                </a:lnTo>
                <a:lnTo>
                  <a:pt x="2128647" y="5778"/>
                </a:lnTo>
                <a:lnTo>
                  <a:pt x="1784096" y="5778"/>
                </a:lnTo>
                <a:lnTo>
                  <a:pt x="1784096" y="527837"/>
                </a:lnTo>
                <a:lnTo>
                  <a:pt x="2134616" y="527837"/>
                </a:lnTo>
                <a:lnTo>
                  <a:pt x="2188083" y="524002"/>
                </a:lnTo>
                <a:lnTo>
                  <a:pt x="2230882" y="512546"/>
                </a:lnTo>
                <a:lnTo>
                  <a:pt x="2288032" y="467258"/>
                </a:lnTo>
                <a:lnTo>
                  <a:pt x="2307894" y="416763"/>
                </a:lnTo>
                <a:lnTo>
                  <a:pt x="2313190" y="392849"/>
                </a:lnTo>
                <a:lnTo>
                  <a:pt x="2315997" y="344995"/>
                </a:lnTo>
                <a:lnTo>
                  <a:pt x="2315997" y="188772"/>
                </a:lnTo>
                <a:close/>
              </a:path>
              <a:path w="3972559" h="534035">
                <a:moveTo>
                  <a:pt x="2903601" y="184619"/>
                </a:moveTo>
                <a:lnTo>
                  <a:pt x="2900591" y="133299"/>
                </a:lnTo>
                <a:lnTo>
                  <a:pt x="2891078" y="91643"/>
                </a:lnTo>
                <a:lnTo>
                  <a:pt x="2849638" y="34759"/>
                </a:lnTo>
                <a:lnTo>
                  <a:pt x="2773426" y="8788"/>
                </a:lnTo>
                <a:lnTo>
                  <a:pt x="2720467" y="5791"/>
                </a:lnTo>
                <a:lnTo>
                  <a:pt x="2396452" y="5791"/>
                </a:lnTo>
                <a:lnTo>
                  <a:pt x="2396452" y="116598"/>
                </a:lnTo>
                <a:lnTo>
                  <a:pt x="2711869" y="116598"/>
                </a:lnTo>
                <a:lnTo>
                  <a:pt x="2741472" y="120408"/>
                </a:lnTo>
                <a:lnTo>
                  <a:pt x="2761411" y="132549"/>
                </a:lnTo>
                <a:lnTo>
                  <a:pt x="2772676" y="154063"/>
                </a:lnTo>
                <a:lnTo>
                  <a:pt x="2776220" y="186004"/>
                </a:lnTo>
                <a:lnTo>
                  <a:pt x="2776296" y="204444"/>
                </a:lnTo>
                <a:lnTo>
                  <a:pt x="2776220" y="309702"/>
                </a:lnTo>
                <a:lnTo>
                  <a:pt x="2776220" y="416344"/>
                </a:lnTo>
                <a:lnTo>
                  <a:pt x="2533675" y="416344"/>
                </a:lnTo>
                <a:lnTo>
                  <a:pt x="2518956" y="414210"/>
                </a:lnTo>
                <a:lnTo>
                  <a:pt x="2505646" y="406146"/>
                </a:lnTo>
                <a:lnTo>
                  <a:pt x="2495994" y="389699"/>
                </a:lnTo>
                <a:lnTo>
                  <a:pt x="2492273" y="362407"/>
                </a:lnTo>
                <a:lnTo>
                  <a:pt x="2495969" y="335216"/>
                </a:lnTo>
                <a:lnTo>
                  <a:pt x="2505570" y="319201"/>
                </a:lnTo>
                <a:lnTo>
                  <a:pt x="2518867" y="311619"/>
                </a:lnTo>
                <a:lnTo>
                  <a:pt x="2533675" y="309702"/>
                </a:lnTo>
                <a:lnTo>
                  <a:pt x="2776220" y="309702"/>
                </a:lnTo>
                <a:lnTo>
                  <a:pt x="2776220" y="204444"/>
                </a:lnTo>
                <a:lnTo>
                  <a:pt x="2514816" y="204444"/>
                </a:lnTo>
                <a:lnTo>
                  <a:pt x="2461145" y="210045"/>
                </a:lnTo>
                <a:lnTo>
                  <a:pt x="2419451" y="227215"/>
                </a:lnTo>
                <a:lnTo>
                  <a:pt x="2389708" y="256527"/>
                </a:lnTo>
                <a:lnTo>
                  <a:pt x="2371890" y="298551"/>
                </a:lnTo>
                <a:lnTo>
                  <a:pt x="2365946" y="353872"/>
                </a:lnTo>
                <a:lnTo>
                  <a:pt x="2365946" y="378561"/>
                </a:lnTo>
                <a:lnTo>
                  <a:pt x="2372106" y="435038"/>
                </a:lnTo>
                <a:lnTo>
                  <a:pt x="2390571" y="477177"/>
                </a:lnTo>
                <a:lnTo>
                  <a:pt x="2421407" y="506006"/>
                </a:lnTo>
                <a:lnTo>
                  <a:pt x="2464612" y="522554"/>
                </a:lnTo>
                <a:lnTo>
                  <a:pt x="2520226" y="527837"/>
                </a:lnTo>
                <a:lnTo>
                  <a:pt x="2903601" y="527837"/>
                </a:lnTo>
                <a:lnTo>
                  <a:pt x="2903601" y="416344"/>
                </a:lnTo>
                <a:lnTo>
                  <a:pt x="2903601" y="309702"/>
                </a:lnTo>
                <a:lnTo>
                  <a:pt x="2903601" y="184619"/>
                </a:lnTo>
                <a:close/>
              </a:path>
              <a:path w="3972559" h="534035">
                <a:moveTo>
                  <a:pt x="3421773" y="5791"/>
                </a:moveTo>
                <a:lnTo>
                  <a:pt x="2929445" y="5791"/>
                </a:lnTo>
                <a:lnTo>
                  <a:pt x="2929445" y="115011"/>
                </a:lnTo>
                <a:lnTo>
                  <a:pt x="3111258" y="115011"/>
                </a:lnTo>
                <a:lnTo>
                  <a:pt x="3111258" y="527761"/>
                </a:lnTo>
                <a:lnTo>
                  <a:pt x="3239884" y="527761"/>
                </a:lnTo>
                <a:lnTo>
                  <a:pt x="3239884" y="115011"/>
                </a:lnTo>
                <a:lnTo>
                  <a:pt x="3421773" y="115011"/>
                </a:lnTo>
                <a:lnTo>
                  <a:pt x="3421773" y="5791"/>
                </a:lnTo>
                <a:close/>
              </a:path>
              <a:path w="3972559" h="534035">
                <a:moveTo>
                  <a:pt x="3971950" y="184619"/>
                </a:moveTo>
                <a:lnTo>
                  <a:pt x="3968966" y="133299"/>
                </a:lnTo>
                <a:lnTo>
                  <a:pt x="3959479" y="91643"/>
                </a:lnTo>
                <a:lnTo>
                  <a:pt x="3918102" y="34759"/>
                </a:lnTo>
                <a:lnTo>
                  <a:pt x="3841877" y="8788"/>
                </a:lnTo>
                <a:lnTo>
                  <a:pt x="3788829" y="5791"/>
                </a:lnTo>
                <a:lnTo>
                  <a:pt x="3464877" y="5791"/>
                </a:lnTo>
                <a:lnTo>
                  <a:pt x="3464877" y="116598"/>
                </a:lnTo>
                <a:lnTo>
                  <a:pt x="3780498" y="116598"/>
                </a:lnTo>
                <a:lnTo>
                  <a:pt x="3810025" y="120408"/>
                </a:lnTo>
                <a:lnTo>
                  <a:pt x="3829964" y="132549"/>
                </a:lnTo>
                <a:lnTo>
                  <a:pt x="3841229" y="154063"/>
                </a:lnTo>
                <a:lnTo>
                  <a:pt x="3844785" y="186004"/>
                </a:lnTo>
                <a:lnTo>
                  <a:pt x="3844785" y="204444"/>
                </a:lnTo>
                <a:lnTo>
                  <a:pt x="3844785" y="309702"/>
                </a:lnTo>
                <a:lnTo>
                  <a:pt x="3844785" y="416344"/>
                </a:lnTo>
                <a:lnTo>
                  <a:pt x="3602101" y="416344"/>
                </a:lnTo>
                <a:lnTo>
                  <a:pt x="3587407" y="414210"/>
                </a:lnTo>
                <a:lnTo>
                  <a:pt x="3574097" y="406146"/>
                </a:lnTo>
                <a:lnTo>
                  <a:pt x="3564432" y="389699"/>
                </a:lnTo>
                <a:lnTo>
                  <a:pt x="3560699" y="362407"/>
                </a:lnTo>
                <a:lnTo>
                  <a:pt x="3564394" y="335216"/>
                </a:lnTo>
                <a:lnTo>
                  <a:pt x="3574008" y="319201"/>
                </a:lnTo>
                <a:lnTo>
                  <a:pt x="3587318" y="311619"/>
                </a:lnTo>
                <a:lnTo>
                  <a:pt x="3602101" y="309702"/>
                </a:lnTo>
                <a:lnTo>
                  <a:pt x="3844785" y="309702"/>
                </a:lnTo>
                <a:lnTo>
                  <a:pt x="3844785" y="204444"/>
                </a:lnTo>
                <a:lnTo>
                  <a:pt x="3583305" y="204444"/>
                </a:lnTo>
                <a:lnTo>
                  <a:pt x="3529634" y="210045"/>
                </a:lnTo>
                <a:lnTo>
                  <a:pt x="3487953" y="227215"/>
                </a:lnTo>
                <a:lnTo>
                  <a:pt x="3458197" y="256527"/>
                </a:lnTo>
                <a:lnTo>
                  <a:pt x="3440366" y="298551"/>
                </a:lnTo>
                <a:lnTo>
                  <a:pt x="3434435" y="353872"/>
                </a:lnTo>
                <a:lnTo>
                  <a:pt x="3434435" y="378561"/>
                </a:lnTo>
                <a:lnTo>
                  <a:pt x="3440595" y="435038"/>
                </a:lnTo>
                <a:lnTo>
                  <a:pt x="3459086" y="477177"/>
                </a:lnTo>
                <a:lnTo>
                  <a:pt x="3489909" y="506006"/>
                </a:lnTo>
                <a:lnTo>
                  <a:pt x="3533089" y="522554"/>
                </a:lnTo>
                <a:lnTo>
                  <a:pt x="3588651" y="527837"/>
                </a:lnTo>
                <a:lnTo>
                  <a:pt x="3971950" y="527837"/>
                </a:lnTo>
                <a:lnTo>
                  <a:pt x="3971950" y="416344"/>
                </a:lnTo>
                <a:lnTo>
                  <a:pt x="3971950" y="309702"/>
                </a:lnTo>
                <a:lnTo>
                  <a:pt x="3971950" y="184619"/>
                </a:lnTo>
                <a:close/>
              </a:path>
            </a:pathLst>
          </a:custGeom>
          <a:solidFill>
            <a:srgbClr val="FFFFFF"/>
          </a:solidFill>
        </p:spPr>
        <p:txBody>
          <a:bodyPr wrap="square" lIns="0" tIns="0" rIns="0" bIns="0" rtlCol="0"/>
          <a:lstStyle/>
          <a:p>
            <a:endParaRPr dirty="0"/>
          </a:p>
        </p:txBody>
      </p:sp>
      <p:sp>
        <p:nvSpPr>
          <p:cNvPr id="9" name="Marcador de texto 4">
            <a:extLst>
              <a:ext uri="{FF2B5EF4-FFF2-40B4-BE49-F238E27FC236}">
                <a16:creationId xmlns:a16="http://schemas.microsoft.com/office/drawing/2014/main" id="{D6AEE865-E22A-D648-BE6C-46C8E4C55944}"/>
              </a:ext>
            </a:extLst>
          </p:cNvPr>
          <p:cNvSpPr txBox="1">
            <a:spLocks/>
          </p:cNvSpPr>
          <p:nvPr/>
        </p:nvSpPr>
        <p:spPr>
          <a:xfrm>
            <a:off x="-14422" y="4405085"/>
            <a:ext cx="6524091" cy="990697"/>
          </a:xfrm>
          <a:prstGeom prst="rect">
            <a:avLst/>
          </a:prstGeom>
          <a:solidFill>
            <a:schemeClr val="accent2">
              <a:lumMod val="50000"/>
              <a:lumOff val="50000"/>
              <a:alpha val="89804"/>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3) </a:t>
            </a:r>
            <a:r>
              <a:rPr lang="en-US" sz="2000" dirty="0"/>
              <a:t>AIOps4B Architecture and deep dive </a:t>
            </a:r>
            <a:r>
              <a:rPr lang="en-US" sz="2000" b="1" dirty="0"/>
              <a:t>– 15 mins</a:t>
            </a:r>
          </a:p>
        </p:txBody>
      </p:sp>
      <p:sp>
        <p:nvSpPr>
          <p:cNvPr id="13" name="Título 1">
            <a:extLst>
              <a:ext uri="{FF2B5EF4-FFF2-40B4-BE49-F238E27FC236}">
                <a16:creationId xmlns:a16="http://schemas.microsoft.com/office/drawing/2014/main" id="{BF47921F-2445-0641-B62B-2B23085D8238}"/>
              </a:ext>
            </a:extLst>
          </p:cNvPr>
          <p:cNvSpPr txBox="1">
            <a:spLocks/>
          </p:cNvSpPr>
          <p:nvPr/>
        </p:nvSpPr>
        <p:spPr>
          <a:xfrm>
            <a:off x="-14421" y="570975"/>
            <a:ext cx="6524090" cy="990697"/>
          </a:xfrm>
          <a:prstGeom prst="rect">
            <a:avLst/>
          </a:prstGeom>
          <a:solidFill>
            <a:schemeClr val="accent2">
              <a:lumMod val="50000"/>
              <a:lumOff val="50000"/>
            </a:schemeClr>
          </a:solidFill>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s-ES" sz="2400" kern="1200" dirty="0">
                <a:solidFill>
                  <a:schemeClr val="bg1"/>
                </a:solidFill>
                <a:latin typeface="Arial Black" panose="020B0A04020102020204" pitchFamily="34" charset="0"/>
                <a:ea typeface="+mj-ea"/>
                <a:cs typeface="+mj-cs"/>
              </a:defRPr>
            </a:lvl1pPr>
          </a:lstStyle>
          <a:p>
            <a:r>
              <a:rPr lang="en-GB" sz="3200" dirty="0"/>
              <a:t>AGENDA</a:t>
            </a:r>
          </a:p>
        </p:txBody>
      </p:sp>
      <p:sp>
        <p:nvSpPr>
          <p:cNvPr id="15" name="Marcador de texto 4">
            <a:extLst>
              <a:ext uri="{FF2B5EF4-FFF2-40B4-BE49-F238E27FC236}">
                <a16:creationId xmlns:a16="http://schemas.microsoft.com/office/drawing/2014/main" id="{8B93A41D-A950-F94B-B730-CD914D8D4812}"/>
              </a:ext>
            </a:extLst>
          </p:cNvPr>
          <p:cNvSpPr txBox="1">
            <a:spLocks/>
          </p:cNvSpPr>
          <p:nvPr/>
        </p:nvSpPr>
        <p:spPr>
          <a:xfrm>
            <a:off x="-14421" y="5588054"/>
            <a:ext cx="6524090" cy="990697"/>
          </a:xfrm>
          <a:prstGeom prst="rect">
            <a:avLst/>
          </a:prstGeom>
          <a:solidFill>
            <a:schemeClr val="accent2">
              <a:lumMod val="50000"/>
              <a:lumOff val="50000"/>
              <a:alpha val="89804"/>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4) </a:t>
            </a:r>
            <a:r>
              <a:rPr lang="en-US" sz="2000" dirty="0"/>
              <a:t>Q / A </a:t>
            </a:r>
            <a:r>
              <a:rPr lang="en-US" sz="2000" b="1" dirty="0"/>
              <a:t>– 15 mins</a:t>
            </a:r>
          </a:p>
        </p:txBody>
      </p:sp>
    </p:spTree>
    <p:extLst>
      <p:ext uri="{BB962C8B-B14F-4D97-AF65-F5344CB8AC3E}">
        <p14:creationId xmlns:p14="http://schemas.microsoft.com/office/powerpoint/2010/main" val="137840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DF426-92BC-4AAA-9412-165E224838F9}"/>
              </a:ext>
            </a:extLst>
          </p:cNvPr>
          <p:cNvSpPr>
            <a:spLocks noGrp="1"/>
          </p:cNvSpPr>
          <p:nvPr>
            <p:ph type="title"/>
          </p:nvPr>
        </p:nvSpPr>
        <p:spPr>
          <a:xfrm>
            <a:off x="383153" y="0"/>
            <a:ext cx="7941357" cy="750865"/>
          </a:xfrm>
        </p:spPr>
        <p:txBody>
          <a:bodyPr/>
          <a:lstStyle/>
          <a:p>
            <a:r>
              <a:rPr lang="en-US" dirty="0"/>
              <a:t>1. Business Decision making – Current state </a:t>
            </a:r>
          </a:p>
        </p:txBody>
      </p:sp>
      <p:sp>
        <p:nvSpPr>
          <p:cNvPr id="4" name="Marcador de texto 3">
            <a:extLst>
              <a:ext uri="{FF2B5EF4-FFF2-40B4-BE49-F238E27FC236}">
                <a16:creationId xmlns:a16="http://schemas.microsoft.com/office/drawing/2014/main" id="{500650EE-0D04-4683-8FC2-21565B0C7D57}"/>
              </a:ext>
            </a:extLst>
          </p:cNvPr>
          <p:cNvSpPr>
            <a:spLocks noGrp="1"/>
          </p:cNvSpPr>
          <p:nvPr>
            <p:ph type="body" sz="quarter" idx="18"/>
          </p:nvPr>
        </p:nvSpPr>
        <p:spPr>
          <a:xfrm>
            <a:off x="4353832" y="1715756"/>
            <a:ext cx="3629024" cy="2166258"/>
          </a:xfrm>
        </p:spPr>
        <p:txBody>
          <a:bodyPr>
            <a:normAutofit/>
          </a:bodyPr>
          <a:lstStyle/>
          <a:p>
            <a:r>
              <a:rPr lang="en-US" sz="16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For example, businesses may ask questions such as </a:t>
            </a:r>
            <a:r>
              <a:rPr lang="en-GB" sz="16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“What is the root-cause of low Revenue (KPI) ?” </a:t>
            </a:r>
            <a:r>
              <a:rPr lang="en-US" altLang="es-ES" sz="16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and the analysts perform manual </a:t>
            </a:r>
            <a:r>
              <a:rPr lang="en-US" altLang="es-ES" sz="16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drill-down queries </a:t>
            </a:r>
            <a:r>
              <a:rPr lang="en-US" altLang="es-ES" sz="16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on DWH.</a:t>
            </a:r>
          </a:p>
        </p:txBody>
      </p:sp>
      <p:sp>
        <p:nvSpPr>
          <p:cNvPr id="5" name="Marcador de texto 4">
            <a:extLst>
              <a:ext uri="{FF2B5EF4-FFF2-40B4-BE49-F238E27FC236}">
                <a16:creationId xmlns:a16="http://schemas.microsoft.com/office/drawing/2014/main" id="{82F1E65A-01E1-4272-8168-AA472E7EEE08}"/>
              </a:ext>
            </a:extLst>
          </p:cNvPr>
          <p:cNvSpPr>
            <a:spLocks noGrp="1"/>
          </p:cNvSpPr>
          <p:nvPr>
            <p:ph type="body" sz="quarter" idx="19"/>
          </p:nvPr>
        </p:nvSpPr>
        <p:spPr>
          <a:xfrm>
            <a:off x="8322355" y="1715756"/>
            <a:ext cx="3705191" cy="2166258"/>
          </a:xfrm>
        </p:spPr>
        <p:txBody>
          <a:bodyPr>
            <a:normAutofit/>
          </a:bodyPr>
          <a:lstStyle/>
          <a:p>
            <a:r>
              <a:rPr lang="en-US" altLang="es-ES" sz="16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Also,  there will be several other questions </a:t>
            </a:r>
            <a:r>
              <a:rPr lang="en-US" altLang="es-ES" sz="1600" b="1" dirty="0">
                <a:solidFill>
                  <a:srgbClr val="6785C1"/>
                </a:solidFill>
                <a:latin typeface="Helvetica Neue" panose="02000503000000020004" pitchFamily="2" charset="0"/>
                <a:ea typeface="Helvetica Neue" panose="02000503000000020004" pitchFamily="2" charset="0"/>
                <a:cs typeface="Helvetica Neue" panose="02000503000000020004" pitchFamily="2" charset="0"/>
              </a:rPr>
              <a:t>that is not easy to answer with quick drill-down queries</a:t>
            </a:r>
            <a:r>
              <a:rPr lang="en-US" altLang="es-ES" sz="16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 such as: </a:t>
            </a:r>
            <a:r>
              <a:rPr lang="en-US" altLang="es-ES" sz="1600"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“Which customers are more likely to upgrade for the new product launch?”</a:t>
            </a:r>
          </a:p>
        </p:txBody>
      </p:sp>
      <p:sp>
        <p:nvSpPr>
          <p:cNvPr id="6" name="Marcador de texto 5">
            <a:extLst>
              <a:ext uri="{FF2B5EF4-FFF2-40B4-BE49-F238E27FC236}">
                <a16:creationId xmlns:a16="http://schemas.microsoft.com/office/drawing/2014/main" id="{243D8629-1AF3-4E86-B28C-BA83A76AAAC0}"/>
              </a:ext>
            </a:extLst>
          </p:cNvPr>
          <p:cNvSpPr>
            <a:spLocks noGrp="1"/>
          </p:cNvSpPr>
          <p:nvPr>
            <p:ph type="body" sz="quarter" idx="20"/>
          </p:nvPr>
        </p:nvSpPr>
        <p:spPr>
          <a:xfrm>
            <a:off x="422979" y="1756831"/>
            <a:ext cx="3629024" cy="2166258"/>
          </a:xfrm>
        </p:spPr>
        <p:txBody>
          <a:bodyPr>
            <a:normAutofit/>
          </a:bodyPr>
          <a:lstStyle/>
          <a:p>
            <a:r>
              <a:rPr lang="en-US" sz="16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Most organizations use </a:t>
            </a:r>
            <a:r>
              <a:rPr lang="en-US" sz="1600"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static KPI dashboards to monitor operational objectives</a:t>
            </a:r>
            <a:r>
              <a:rPr lang="en-US" sz="16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 and drill-down for root-cause analysis to explore why things went wrong.</a:t>
            </a:r>
          </a:p>
        </p:txBody>
      </p:sp>
      <p:sp>
        <p:nvSpPr>
          <p:cNvPr id="10" name="Rectangle 9">
            <a:extLst>
              <a:ext uri="{FF2B5EF4-FFF2-40B4-BE49-F238E27FC236}">
                <a16:creationId xmlns:a16="http://schemas.microsoft.com/office/drawing/2014/main" id="{AF2FEAF6-1D74-8D45-BB43-300497613DA3}"/>
              </a:ext>
            </a:extLst>
          </p:cNvPr>
          <p:cNvSpPr/>
          <p:nvPr/>
        </p:nvSpPr>
        <p:spPr>
          <a:xfrm>
            <a:off x="1989761" y="3992471"/>
            <a:ext cx="2531568" cy="2155372"/>
          </a:xfrm>
          <a:prstGeom prst="rect">
            <a:avLst/>
          </a:prstGeom>
          <a:solidFill>
            <a:srgbClr val="FFFFFF"/>
          </a:solidFill>
          <a:ln w="12700" cap="flat" cmpd="sng" algn="ctr">
            <a:solidFill>
              <a:srgbClr val="FFFFFF">
                <a:lumMod val="65000"/>
              </a:srgbClr>
            </a:solidFill>
            <a:prstDash val="solid"/>
            <a:miter lim="800000"/>
          </a:ln>
          <a:effectLst/>
        </p:spPr>
        <p:txBody>
          <a:bodyPr rot="0" spcFirstLastPara="0" vertOverflow="overflow" horzOverflow="overflow" vert="horz" wrap="square" lIns="121800" tIns="60899" rIns="121800" bIns="60899" numCol="1" spcCol="0" rtlCol="0" fromWordArt="0" anchor="t" anchorCtr="0" forceAA="0" compatLnSpc="1">
            <a:prstTxWarp prst="textNoShape">
              <a:avLst/>
            </a:prstTxWarp>
            <a:noAutofit/>
          </a:bodyPr>
          <a:lstStyle/>
          <a:p>
            <a:pPr marL="0" marR="0" lvl="0" indent="0" algn="ctr" defTabSz="1218194" rtl="0" eaLnBrk="1" fontAlgn="auto" latinLnBrk="0" hangingPunct="1">
              <a:lnSpc>
                <a:spcPct val="100000"/>
              </a:lnSpc>
              <a:spcBef>
                <a:spcPts val="0"/>
              </a:spcBef>
              <a:spcAft>
                <a:spcPts val="0"/>
              </a:spcAft>
              <a:buClrTx/>
              <a:buSzTx/>
              <a:buFontTx/>
              <a:buNone/>
              <a:tabLst/>
              <a:defRPr/>
            </a:pPr>
            <a:r>
              <a:rPr lang="en-US" sz="1100" b="1" kern="0" dirty="0">
                <a:solidFill>
                  <a:srgbClr val="003344"/>
                </a:solidFill>
                <a:latin typeface="Helvetica Neue Normal"/>
                <a:cs typeface="Arial"/>
                <a:sym typeface="Arial"/>
              </a:rPr>
              <a:t>Modern Data Platforms</a:t>
            </a:r>
            <a:endParaRPr kumimoji="0" lang="en-US" sz="1100" b="1" i="0" u="none" strike="noStrike" kern="0" cap="none" spc="0" normalizeH="0" baseline="0" noProof="0" dirty="0">
              <a:ln>
                <a:noFill/>
              </a:ln>
              <a:solidFill>
                <a:srgbClr val="003344"/>
              </a:solidFill>
              <a:effectLst/>
              <a:uLnTx/>
              <a:uFillTx/>
              <a:latin typeface="Helvetica Neue Normal"/>
              <a:cs typeface="Arial"/>
              <a:sym typeface="Arial"/>
            </a:endParaRPr>
          </a:p>
        </p:txBody>
      </p:sp>
      <p:pic>
        <p:nvPicPr>
          <p:cNvPr id="11" name="Picture 10">
            <a:extLst>
              <a:ext uri="{FF2B5EF4-FFF2-40B4-BE49-F238E27FC236}">
                <a16:creationId xmlns:a16="http://schemas.microsoft.com/office/drawing/2014/main" id="{A6D465C3-C170-CD4F-80AE-532E0CCAD331}"/>
              </a:ext>
            </a:extLst>
          </p:cNvPr>
          <p:cNvPicPr>
            <a:picLocks noChangeAspect="1"/>
          </p:cNvPicPr>
          <p:nvPr/>
        </p:nvPicPr>
        <p:blipFill>
          <a:blip r:embed="rId3"/>
          <a:stretch>
            <a:fillRect/>
          </a:stretch>
        </p:blipFill>
        <p:spPr>
          <a:xfrm>
            <a:off x="2132800" y="4337563"/>
            <a:ext cx="338573" cy="464638"/>
          </a:xfrm>
          <a:prstGeom prst="rect">
            <a:avLst/>
          </a:prstGeom>
        </p:spPr>
      </p:pic>
      <p:pic>
        <p:nvPicPr>
          <p:cNvPr id="12" name="Picture 2" descr="Api, development, interface, settings icon - Download on Iconfinder">
            <a:extLst>
              <a:ext uri="{FF2B5EF4-FFF2-40B4-BE49-F238E27FC236}">
                <a16:creationId xmlns:a16="http://schemas.microsoft.com/office/drawing/2014/main" id="{555F9F74-4A1B-2741-AA68-54369CA1D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7178" y="4974442"/>
            <a:ext cx="463280" cy="4632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257081E-5B2A-3943-9439-C041B7D9E01F}"/>
              </a:ext>
            </a:extLst>
          </p:cNvPr>
          <p:cNvPicPr>
            <a:picLocks noChangeAspect="1"/>
          </p:cNvPicPr>
          <p:nvPr/>
        </p:nvPicPr>
        <p:blipFill>
          <a:blip r:embed="rId5"/>
          <a:stretch>
            <a:fillRect/>
          </a:stretch>
        </p:blipFill>
        <p:spPr>
          <a:xfrm>
            <a:off x="2093988" y="5583420"/>
            <a:ext cx="409660" cy="403358"/>
          </a:xfrm>
          <a:prstGeom prst="rect">
            <a:avLst/>
          </a:prstGeom>
        </p:spPr>
      </p:pic>
      <p:pic>
        <p:nvPicPr>
          <p:cNvPr id="14" name="Picture 2" descr="Data, database, raw data, source, server, storage, files icon - Download on  Iconfinder">
            <a:extLst>
              <a:ext uri="{FF2B5EF4-FFF2-40B4-BE49-F238E27FC236}">
                <a16:creationId xmlns:a16="http://schemas.microsoft.com/office/drawing/2014/main" id="{3BDAA90B-906D-F045-B27D-09EF83E45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384" y="4863181"/>
            <a:ext cx="557390" cy="55739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774A189A-1731-F14D-87E2-3A84BB133BDC}"/>
              </a:ext>
            </a:extLst>
          </p:cNvPr>
          <p:cNvCxnSpPr/>
          <p:nvPr/>
        </p:nvCxnSpPr>
        <p:spPr>
          <a:xfrm>
            <a:off x="2638099" y="4652020"/>
            <a:ext cx="487351" cy="32242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2CAC8DD-A479-E842-BF0F-23D1825DFB6D}"/>
              </a:ext>
            </a:extLst>
          </p:cNvPr>
          <p:cNvCxnSpPr>
            <a:cxnSpLocks/>
          </p:cNvCxnSpPr>
          <p:nvPr/>
        </p:nvCxnSpPr>
        <p:spPr>
          <a:xfrm flipV="1">
            <a:off x="2634686" y="5262542"/>
            <a:ext cx="490764" cy="38624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A2D17C7-B92B-9449-AE36-2F52F1DB0EA4}"/>
              </a:ext>
            </a:extLst>
          </p:cNvPr>
          <p:cNvCxnSpPr>
            <a:cxnSpLocks/>
          </p:cNvCxnSpPr>
          <p:nvPr/>
        </p:nvCxnSpPr>
        <p:spPr>
          <a:xfrm flipV="1">
            <a:off x="2530458" y="5141876"/>
            <a:ext cx="504728"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0AA980-ABDF-DD45-BFB7-3051D68F4E25}"/>
              </a:ext>
            </a:extLst>
          </p:cNvPr>
          <p:cNvSpPr txBox="1"/>
          <p:nvPr/>
        </p:nvSpPr>
        <p:spPr>
          <a:xfrm>
            <a:off x="2817155" y="5414369"/>
            <a:ext cx="1281120" cy="246221"/>
          </a:xfrm>
          <a:prstGeom prst="rect">
            <a:avLst/>
          </a:prstGeom>
          <a:noFill/>
        </p:spPr>
        <p:txBody>
          <a:bodyPr wrap="none" rtlCol="0">
            <a:spAutoFit/>
          </a:bodyPr>
          <a:lstStyle/>
          <a:p>
            <a:r>
              <a:rPr lang="en-GB" sz="1000" dirty="0">
                <a:solidFill>
                  <a:schemeClr val="bg2">
                    <a:lumMod val="50000"/>
                  </a:schemeClr>
                </a:solidFill>
              </a:rPr>
              <a:t>Summarize metrics</a:t>
            </a:r>
          </a:p>
        </p:txBody>
      </p:sp>
      <p:sp>
        <p:nvSpPr>
          <p:cNvPr id="21" name="Rectangle 20">
            <a:extLst>
              <a:ext uri="{FF2B5EF4-FFF2-40B4-BE49-F238E27FC236}">
                <a16:creationId xmlns:a16="http://schemas.microsoft.com/office/drawing/2014/main" id="{B1218A4E-2770-7F45-8727-D797CCCCFE05}"/>
              </a:ext>
            </a:extLst>
          </p:cNvPr>
          <p:cNvSpPr/>
          <p:nvPr/>
        </p:nvSpPr>
        <p:spPr>
          <a:xfrm>
            <a:off x="4834836" y="3992471"/>
            <a:ext cx="2531568" cy="2155372"/>
          </a:xfrm>
          <a:prstGeom prst="rect">
            <a:avLst/>
          </a:prstGeom>
          <a:solidFill>
            <a:srgbClr val="FFFFFF"/>
          </a:solidFill>
          <a:ln w="12700" cap="flat" cmpd="sng" algn="ctr">
            <a:solidFill>
              <a:srgbClr val="FFFFFF">
                <a:lumMod val="65000"/>
              </a:srgbClr>
            </a:solidFill>
            <a:prstDash val="solid"/>
            <a:miter lim="800000"/>
          </a:ln>
          <a:effectLst/>
        </p:spPr>
        <p:txBody>
          <a:bodyPr rot="0" spcFirstLastPara="0" vertOverflow="overflow" horzOverflow="overflow" vert="horz" wrap="square" lIns="121800" tIns="60899" rIns="121800" bIns="60899" numCol="1" spcCol="0" rtlCol="0" fromWordArt="0" anchor="t" anchorCtr="0" forceAA="0" compatLnSpc="1">
            <a:prstTxWarp prst="textNoShape">
              <a:avLst/>
            </a:prstTxWarp>
            <a:noAutofit/>
          </a:bodyPr>
          <a:lstStyle/>
          <a:p>
            <a:pPr marL="0" marR="0" lvl="0" indent="0" algn="ctr" defTabSz="1218194" rtl="0" eaLnBrk="1" fontAlgn="auto" latinLnBrk="0" hangingPunct="1">
              <a:lnSpc>
                <a:spcPct val="100000"/>
              </a:lnSpc>
              <a:spcBef>
                <a:spcPts val="0"/>
              </a:spcBef>
              <a:spcAft>
                <a:spcPts val="0"/>
              </a:spcAft>
              <a:buClrTx/>
              <a:buSzTx/>
              <a:buFontTx/>
              <a:buNone/>
              <a:tabLst/>
              <a:defRPr/>
            </a:pPr>
            <a:r>
              <a:rPr lang="en-US" sz="1100" b="1" kern="0" dirty="0">
                <a:solidFill>
                  <a:srgbClr val="003344"/>
                </a:solidFill>
                <a:latin typeface="Helvetica Neue Normal"/>
                <a:cs typeface="Arial"/>
                <a:sym typeface="Arial"/>
              </a:rPr>
              <a:t>Analysis &amp; Analytics</a:t>
            </a:r>
            <a:endParaRPr kumimoji="0" lang="en-US" sz="1100" b="1" i="0" u="none" strike="noStrike" kern="0" cap="none" spc="0" normalizeH="0" baseline="0" noProof="0" dirty="0">
              <a:ln>
                <a:noFill/>
              </a:ln>
              <a:solidFill>
                <a:srgbClr val="003344"/>
              </a:solidFill>
              <a:effectLst/>
              <a:uLnTx/>
              <a:uFillTx/>
              <a:latin typeface="Helvetica Neue Normal"/>
              <a:cs typeface="Arial"/>
              <a:sym typeface="Arial"/>
            </a:endParaRPr>
          </a:p>
        </p:txBody>
      </p:sp>
      <p:pic>
        <p:nvPicPr>
          <p:cNvPr id="22" name="Picture 4" descr="user-icon-human-person-sign-vector-10206693 - 4th International Conference  on Modern Research in Education, Teaching and Learning">
            <a:extLst>
              <a:ext uri="{FF2B5EF4-FFF2-40B4-BE49-F238E27FC236}">
                <a16:creationId xmlns:a16="http://schemas.microsoft.com/office/drawing/2014/main" id="{AE95349B-1090-7B4E-99E2-522176E440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7773" y="4665726"/>
            <a:ext cx="402135" cy="4021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user-icon-human-person-sign-vector-10206693 - 4th International Conference  on Modern Research in Education, Teaching and Learning">
            <a:extLst>
              <a:ext uri="{FF2B5EF4-FFF2-40B4-BE49-F238E27FC236}">
                <a16:creationId xmlns:a16="http://schemas.microsoft.com/office/drawing/2014/main" id="{5AFCEEB2-6747-9547-B98F-2DC1616C7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6803" y="4665726"/>
            <a:ext cx="402135" cy="4021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Jupyter Lab: Evolution of the Jupyter Notebook | by Parul Pandey | Towards Data  Science">
            <a:extLst>
              <a:ext uri="{FF2B5EF4-FFF2-40B4-BE49-F238E27FC236}">
                <a16:creationId xmlns:a16="http://schemas.microsoft.com/office/drawing/2014/main" id="{9F00FB78-0635-0D40-8315-E0C091A412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6105" y="5208156"/>
            <a:ext cx="498148" cy="57694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Sql icon PNG, ICO or ICNS | Free vector icons">
            <a:extLst>
              <a:ext uri="{FF2B5EF4-FFF2-40B4-BE49-F238E27FC236}">
                <a16:creationId xmlns:a16="http://schemas.microsoft.com/office/drawing/2014/main" id="{1BA4CCFF-D48D-D546-8492-E0238E38FD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8542" y="5259280"/>
            <a:ext cx="556397" cy="55639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D54D25A6-AC08-5349-B4D8-71FB239FFC74}"/>
              </a:ext>
            </a:extLst>
          </p:cNvPr>
          <p:cNvCxnSpPr>
            <a:cxnSpLocks/>
          </p:cNvCxnSpPr>
          <p:nvPr/>
        </p:nvCxnSpPr>
        <p:spPr>
          <a:xfrm flipH="1">
            <a:off x="5723987" y="5204008"/>
            <a:ext cx="305921" cy="18436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A00F1C-2791-F74B-A3F0-03E501C1FE0A}"/>
              </a:ext>
            </a:extLst>
          </p:cNvPr>
          <p:cNvCxnSpPr>
            <a:cxnSpLocks/>
          </p:cNvCxnSpPr>
          <p:nvPr/>
        </p:nvCxnSpPr>
        <p:spPr>
          <a:xfrm>
            <a:off x="6142594" y="5230239"/>
            <a:ext cx="234347" cy="15813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D9821C-D8CD-BA43-9AF4-E8121DFACA0C}"/>
              </a:ext>
            </a:extLst>
          </p:cNvPr>
          <p:cNvSpPr txBox="1"/>
          <p:nvPr/>
        </p:nvSpPr>
        <p:spPr>
          <a:xfrm>
            <a:off x="5709771" y="4444018"/>
            <a:ext cx="667170" cy="246221"/>
          </a:xfrm>
          <a:prstGeom prst="rect">
            <a:avLst/>
          </a:prstGeom>
          <a:noFill/>
        </p:spPr>
        <p:txBody>
          <a:bodyPr wrap="none" rtlCol="0">
            <a:spAutoFit/>
          </a:bodyPr>
          <a:lstStyle/>
          <a:p>
            <a:r>
              <a:rPr lang="en-GB" sz="1000" dirty="0">
                <a:solidFill>
                  <a:schemeClr val="bg2">
                    <a:lumMod val="50000"/>
                  </a:schemeClr>
                </a:solidFill>
              </a:rPr>
              <a:t>Analysts</a:t>
            </a:r>
          </a:p>
        </p:txBody>
      </p:sp>
      <p:cxnSp>
        <p:nvCxnSpPr>
          <p:cNvPr id="29" name="Straight Arrow Connector 28">
            <a:extLst>
              <a:ext uri="{FF2B5EF4-FFF2-40B4-BE49-F238E27FC236}">
                <a16:creationId xmlns:a16="http://schemas.microsoft.com/office/drawing/2014/main" id="{59922EE2-8265-8045-AD87-2B8F2BB23672}"/>
              </a:ext>
            </a:extLst>
          </p:cNvPr>
          <p:cNvCxnSpPr>
            <a:cxnSpLocks/>
          </p:cNvCxnSpPr>
          <p:nvPr/>
        </p:nvCxnSpPr>
        <p:spPr>
          <a:xfrm flipH="1">
            <a:off x="3846413" y="5183159"/>
            <a:ext cx="1306287"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414CD75-9EF1-4F4A-982F-C7752275087F}"/>
              </a:ext>
            </a:extLst>
          </p:cNvPr>
          <p:cNvSpPr/>
          <p:nvPr/>
        </p:nvSpPr>
        <p:spPr>
          <a:xfrm>
            <a:off x="7675585" y="3992471"/>
            <a:ext cx="2531568" cy="2155372"/>
          </a:xfrm>
          <a:prstGeom prst="rect">
            <a:avLst/>
          </a:prstGeom>
          <a:solidFill>
            <a:srgbClr val="FFFFFF"/>
          </a:solidFill>
          <a:ln w="12700" cap="flat" cmpd="sng" algn="ctr">
            <a:solidFill>
              <a:srgbClr val="FFFFFF">
                <a:lumMod val="65000"/>
              </a:srgbClr>
            </a:solidFill>
            <a:prstDash val="solid"/>
            <a:miter lim="800000"/>
          </a:ln>
          <a:effectLst/>
        </p:spPr>
        <p:txBody>
          <a:bodyPr rot="0" spcFirstLastPara="0" vertOverflow="overflow" horzOverflow="overflow" vert="horz" wrap="square" lIns="121800" tIns="60899" rIns="121800" bIns="60899" numCol="1" spcCol="0" rtlCol="0" fromWordArt="0" anchor="t" anchorCtr="0" forceAA="0" compatLnSpc="1">
            <a:prstTxWarp prst="textNoShape">
              <a:avLst/>
            </a:prstTxWarp>
            <a:noAutofit/>
          </a:bodyPr>
          <a:lstStyle/>
          <a:p>
            <a:pPr marL="0" marR="0" lvl="0" indent="0" algn="ctr" defTabSz="1218194" rtl="0" eaLnBrk="1" fontAlgn="auto" latinLnBrk="0" hangingPunct="1">
              <a:lnSpc>
                <a:spcPct val="100000"/>
              </a:lnSpc>
              <a:spcBef>
                <a:spcPts val="0"/>
              </a:spcBef>
              <a:spcAft>
                <a:spcPts val="0"/>
              </a:spcAft>
              <a:buClrTx/>
              <a:buSzTx/>
              <a:buFontTx/>
              <a:buNone/>
              <a:tabLst/>
              <a:defRPr/>
            </a:pPr>
            <a:r>
              <a:rPr lang="en-US" sz="1100" b="1" kern="0" dirty="0">
                <a:solidFill>
                  <a:srgbClr val="003344"/>
                </a:solidFill>
                <a:latin typeface="Helvetica Neue Normal"/>
                <a:cs typeface="Arial"/>
                <a:sym typeface="Arial"/>
              </a:rPr>
              <a:t>Point of decision making</a:t>
            </a:r>
            <a:endParaRPr kumimoji="0" lang="en-US" sz="1100" b="1" i="0" u="none" strike="noStrike" kern="0" cap="none" spc="0" normalizeH="0" baseline="0" noProof="0" dirty="0">
              <a:ln>
                <a:noFill/>
              </a:ln>
              <a:solidFill>
                <a:srgbClr val="003344"/>
              </a:solidFill>
              <a:effectLst/>
              <a:uLnTx/>
              <a:uFillTx/>
              <a:latin typeface="Helvetica Neue Normal"/>
              <a:cs typeface="Arial"/>
              <a:sym typeface="Arial"/>
            </a:endParaRPr>
          </a:p>
        </p:txBody>
      </p:sp>
      <p:pic>
        <p:nvPicPr>
          <p:cNvPr id="31" name="Picture 10" descr="Gray mail icon - Free gray mail icons">
            <a:extLst>
              <a:ext uri="{FF2B5EF4-FFF2-40B4-BE49-F238E27FC236}">
                <a16:creationId xmlns:a16="http://schemas.microsoft.com/office/drawing/2014/main" id="{10223EAB-0B27-4249-A723-1141B3E65D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80637" y="4550896"/>
            <a:ext cx="502610" cy="5026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07650925-38C1-784E-AB72-C593850A8737}"/>
              </a:ext>
            </a:extLst>
          </p:cNvPr>
          <p:cNvCxnSpPr>
            <a:cxnSpLocks/>
          </p:cNvCxnSpPr>
          <p:nvPr/>
        </p:nvCxnSpPr>
        <p:spPr>
          <a:xfrm>
            <a:off x="6708012" y="4813231"/>
            <a:ext cx="1899267"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4" descr="user-icon-human-person-sign-vector-10206693 - 4th International Conference  on Modern Research in Education, Teaching and Learning">
            <a:extLst>
              <a:ext uri="{FF2B5EF4-FFF2-40B4-BE49-F238E27FC236}">
                <a16:creationId xmlns:a16="http://schemas.microsoft.com/office/drawing/2014/main" id="{32CA5C05-F5F9-A040-BEBC-FFF7A2BE68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0500" y="5311711"/>
            <a:ext cx="402135" cy="40213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48242D99-8A01-2F48-8D84-AF68EA46E8A2}"/>
              </a:ext>
            </a:extLst>
          </p:cNvPr>
          <p:cNvCxnSpPr>
            <a:cxnSpLocks/>
          </p:cNvCxnSpPr>
          <p:nvPr/>
        </p:nvCxnSpPr>
        <p:spPr>
          <a:xfrm flipV="1">
            <a:off x="8944203" y="5040359"/>
            <a:ext cx="0" cy="25820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16EE51-573B-E649-906E-812A3EDED18F}"/>
              </a:ext>
            </a:extLst>
          </p:cNvPr>
          <p:cNvSpPr txBox="1"/>
          <p:nvPr/>
        </p:nvSpPr>
        <p:spPr>
          <a:xfrm>
            <a:off x="8406423" y="5732531"/>
            <a:ext cx="1050288" cy="246221"/>
          </a:xfrm>
          <a:prstGeom prst="rect">
            <a:avLst/>
          </a:prstGeom>
          <a:noFill/>
        </p:spPr>
        <p:txBody>
          <a:bodyPr wrap="none" rtlCol="0">
            <a:spAutoFit/>
          </a:bodyPr>
          <a:lstStyle/>
          <a:p>
            <a:r>
              <a:rPr lang="en-GB" sz="1000" dirty="0">
                <a:solidFill>
                  <a:schemeClr val="bg2">
                    <a:lumMod val="50000"/>
                  </a:schemeClr>
                </a:solidFill>
              </a:rPr>
              <a:t>Business users</a:t>
            </a:r>
          </a:p>
        </p:txBody>
      </p:sp>
      <p:sp>
        <p:nvSpPr>
          <p:cNvPr id="8" name="Rectangle 7">
            <a:extLst>
              <a:ext uri="{FF2B5EF4-FFF2-40B4-BE49-F238E27FC236}">
                <a16:creationId xmlns:a16="http://schemas.microsoft.com/office/drawing/2014/main" id="{296D07A5-890F-0640-B73B-68465550FF7D}"/>
              </a:ext>
            </a:extLst>
          </p:cNvPr>
          <p:cNvSpPr/>
          <p:nvPr/>
        </p:nvSpPr>
        <p:spPr>
          <a:xfrm>
            <a:off x="357403" y="6236938"/>
            <a:ext cx="11570381" cy="51549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Traditional data-driven decision making process is a non-repeatable manual process and not scalable (considering a organization needs around 100 KPI’s to run the business) that might take weeks to answer a single business question. </a:t>
            </a:r>
          </a:p>
        </p:txBody>
      </p:sp>
      <p:sp>
        <p:nvSpPr>
          <p:cNvPr id="36" name="TextBox 35">
            <a:extLst>
              <a:ext uri="{FF2B5EF4-FFF2-40B4-BE49-F238E27FC236}">
                <a16:creationId xmlns:a16="http://schemas.microsoft.com/office/drawing/2014/main" id="{FABCA30C-9DD2-864B-B0B6-1D79898AC68A}"/>
              </a:ext>
            </a:extLst>
          </p:cNvPr>
          <p:cNvSpPr txBox="1"/>
          <p:nvPr/>
        </p:nvSpPr>
        <p:spPr>
          <a:xfrm>
            <a:off x="4814312" y="5814438"/>
            <a:ext cx="1300356" cy="246221"/>
          </a:xfrm>
          <a:prstGeom prst="rect">
            <a:avLst/>
          </a:prstGeom>
          <a:noFill/>
        </p:spPr>
        <p:txBody>
          <a:bodyPr wrap="none" rtlCol="0">
            <a:spAutoFit/>
          </a:bodyPr>
          <a:lstStyle/>
          <a:p>
            <a:r>
              <a:rPr lang="en-GB" sz="1000" b="1" dirty="0">
                <a:solidFill>
                  <a:schemeClr val="accent1"/>
                </a:solidFill>
              </a:rPr>
              <a:t>Drill-down queries</a:t>
            </a:r>
          </a:p>
        </p:txBody>
      </p:sp>
      <p:sp>
        <p:nvSpPr>
          <p:cNvPr id="37" name="TextBox 36">
            <a:extLst>
              <a:ext uri="{FF2B5EF4-FFF2-40B4-BE49-F238E27FC236}">
                <a16:creationId xmlns:a16="http://schemas.microsoft.com/office/drawing/2014/main" id="{1DC6757A-792A-254E-8DF9-3091BD67A89C}"/>
              </a:ext>
            </a:extLst>
          </p:cNvPr>
          <p:cNvSpPr txBox="1"/>
          <p:nvPr/>
        </p:nvSpPr>
        <p:spPr>
          <a:xfrm>
            <a:off x="6079438" y="5814439"/>
            <a:ext cx="1375698" cy="246221"/>
          </a:xfrm>
          <a:prstGeom prst="rect">
            <a:avLst/>
          </a:prstGeom>
          <a:noFill/>
        </p:spPr>
        <p:txBody>
          <a:bodyPr wrap="none" rtlCol="0">
            <a:spAutoFit/>
          </a:bodyPr>
          <a:lstStyle/>
          <a:p>
            <a:r>
              <a:rPr lang="en-GB" sz="1000" b="1" dirty="0">
                <a:solidFill>
                  <a:schemeClr val="accent1"/>
                </a:solidFill>
              </a:rPr>
              <a:t>Advanced analytics</a:t>
            </a:r>
          </a:p>
        </p:txBody>
      </p:sp>
      <p:sp>
        <p:nvSpPr>
          <p:cNvPr id="38" name="TextBox 37">
            <a:extLst>
              <a:ext uri="{FF2B5EF4-FFF2-40B4-BE49-F238E27FC236}">
                <a16:creationId xmlns:a16="http://schemas.microsoft.com/office/drawing/2014/main" id="{F9C2E99E-C6EC-1548-A954-94F8A584A616}"/>
              </a:ext>
            </a:extLst>
          </p:cNvPr>
          <p:cNvSpPr txBox="1"/>
          <p:nvPr/>
        </p:nvSpPr>
        <p:spPr>
          <a:xfrm>
            <a:off x="7698057" y="4535675"/>
            <a:ext cx="872355" cy="246221"/>
          </a:xfrm>
          <a:prstGeom prst="rect">
            <a:avLst/>
          </a:prstGeom>
          <a:noFill/>
        </p:spPr>
        <p:txBody>
          <a:bodyPr wrap="none" rtlCol="0">
            <a:spAutoFit/>
          </a:bodyPr>
          <a:lstStyle/>
          <a:p>
            <a:r>
              <a:rPr lang="en-GB" sz="1000" dirty="0">
                <a:solidFill>
                  <a:schemeClr val="bg2">
                    <a:lumMod val="50000"/>
                  </a:schemeClr>
                </a:solidFill>
              </a:rPr>
              <a:t>send results</a:t>
            </a:r>
          </a:p>
        </p:txBody>
      </p:sp>
      <p:sp>
        <p:nvSpPr>
          <p:cNvPr id="15" name="Right Arrow 14">
            <a:extLst>
              <a:ext uri="{FF2B5EF4-FFF2-40B4-BE49-F238E27FC236}">
                <a16:creationId xmlns:a16="http://schemas.microsoft.com/office/drawing/2014/main" id="{59BBB374-9BCE-D54A-AB92-CA2EEB669EC9}"/>
              </a:ext>
            </a:extLst>
          </p:cNvPr>
          <p:cNvSpPr/>
          <p:nvPr/>
        </p:nvSpPr>
        <p:spPr>
          <a:xfrm>
            <a:off x="1989845" y="3328731"/>
            <a:ext cx="8192857" cy="485017"/>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Traditional business decision making is manual process and “time-to-decision” is high.</a:t>
            </a:r>
          </a:p>
        </p:txBody>
      </p:sp>
      <p:sp>
        <p:nvSpPr>
          <p:cNvPr id="39" name="TextBox 38">
            <a:extLst>
              <a:ext uri="{FF2B5EF4-FFF2-40B4-BE49-F238E27FC236}">
                <a16:creationId xmlns:a16="http://schemas.microsoft.com/office/drawing/2014/main" id="{0B59AB32-3193-F44A-AC52-1254F7689752}"/>
              </a:ext>
            </a:extLst>
          </p:cNvPr>
          <p:cNvSpPr txBox="1"/>
          <p:nvPr/>
        </p:nvSpPr>
        <p:spPr>
          <a:xfrm>
            <a:off x="383153" y="811421"/>
            <a:ext cx="11644394" cy="523220"/>
          </a:xfrm>
          <a:prstGeom prst="rect">
            <a:avLst/>
          </a:prstGeom>
          <a:noFill/>
        </p:spPr>
        <p:txBody>
          <a:bodyPr wrap="square" rtlCol="0">
            <a:spAutoFit/>
          </a:bodyPr>
          <a:lstStyle/>
          <a:p>
            <a:r>
              <a:rPr lang="en-GB" sz="1400" b="1" dirty="0">
                <a:solidFill>
                  <a:schemeClr val="bg1">
                    <a:lumMod val="50000"/>
                  </a:schemeClr>
                </a:solidFill>
              </a:rPr>
              <a:t>The traditional business decision making can be automated with explainable decision making processes to reduce time to insight, and costs (saving analysts making drill-down queries, developing analytics solutions, and DWH costs)  </a:t>
            </a:r>
          </a:p>
        </p:txBody>
      </p:sp>
    </p:spTree>
    <p:extLst>
      <p:ext uri="{BB962C8B-B14F-4D97-AF65-F5344CB8AC3E}">
        <p14:creationId xmlns:p14="http://schemas.microsoft.com/office/powerpoint/2010/main" val="86820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3A25E7-D830-2749-9FA8-33CF7C0F96BE}"/>
              </a:ext>
            </a:extLst>
          </p:cNvPr>
          <p:cNvSpPr/>
          <p:nvPr/>
        </p:nvSpPr>
        <p:spPr>
          <a:xfrm>
            <a:off x="380997" y="3293327"/>
            <a:ext cx="11481246" cy="3477343"/>
          </a:xfrm>
          <a:prstGeom prst="rect">
            <a:avLst/>
          </a:prstGeom>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4" name="Marcador de texto 3">
            <a:extLst>
              <a:ext uri="{FF2B5EF4-FFF2-40B4-BE49-F238E27FC236}">
                <a16:creationId xmlns:a16="http://schemas.microsoft.com/office/drawing/2014/main" id="{500650EE-0D04-4683-8FC2-21565B0C7D57}"/>
              </a:ext>
            </a:extLst>
          </p:cNvPr>
          <p:cNvSpPr>
            <a:spLocks noGrp="1"/>
          </p:cNvSpPr>
          <p:nvPr>
            <p:ph type="body" sz="quarter" idx="18"/>
          </p:nvPr>
        </p:nvSpPr>
        <p:spPr>
          <a:xfrm>
            <a:off x="4307875" y="1382585"/>
            <a:ext cx="3790637" cy="1891339"/>
          </a:xfrm>
        </p:spPr>
        <p:txBody>
          <a:bodyPr>
            <a:normAutofit lnSpcReduction="10000"/>
          </a:bodyPr>
          <a:lstStyle/>
          <a:p>
            <a:r>
              <a:rPr lang="en-US" altLang="es-ES"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But , </a:t>
            </a:r>
          </a:p>
          <a:p>
            <a:pPr marL="285750" indent="-285750">
              <a:buFont typeface="Arial" panose="020B0604020202020204" pitchFamily="34" charset="0"/>
              <a:buChar char="•"/>
            </a:pPr>
            <a:r>
              <a:rPr lang="en-US" altLang="es-ES"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They still do not explain the very root-cause of the trends with correlation analysis only.</a:t>
            </a:r>
          </a:p>
          <a:p>
            <a:pPr marL="285750" indent="-285750">
              <a:buFont typeface="Arial" panose="020B0604020202020204" pitchFamily="34" charset="0"/>
              <a:buChar char="•"/>
            </a:pPr>
            <a:r>
              <a:rPr lang="en-US" altLang="es-ES"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They need to consider the internal / external events (special holidays, events, etc.) accurately to properly identify / label the trends per organization verified by analysts.</a:t>
            </a:r>
          </a:p>
          <a:p>
            <a:pPr marL="285750" indent="-285750">
              <a:buFont typeface="Arial" panose="020B0604020202020204" pitchFamily="34" charset="0"/>
              <a:buChar char="•"/>
            </a:pPr>
            <a:endParaRPr lang="en-US" altLang="es-ES"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Marcador de texto 4">
            <a:extLst>
              <a:ext uri="{FF2B5EF4-FFF2-40B4-BE49-F238E27FC236}">
                <a16:creationId xmlns:a16="http://schemas.microsoft.com/office/drawing/2014/main" id="{82F1E65A-01E1-4272-8168-AA472E7EEE08}"/>
              </a:ext>
            </a:extLst>
          </p:cNvPr>
          <p:cNvSpPr>
            <a:spLocks noGrp="1"/>
          </p:cNvSpPr>
          <p:nvPr>
            <p:ph type="body" sz="quarter" idx="19"/>
          </p:nvPr>
        </p:nvSpPr>
        <p:spPr>
          <a:xfrm>
            <a:off x="8261660" y="1380150"/>
            <a:ext cx="3600583" cy="1867162"/>
          </a:xfrm>
        </p:spPr>
        <p:txBody>
          <a:bodyPr>
            <a:normAutofit/>
          </a:bodyPr>
          <a:lstStyle/>
          <a:p>
            <a:r>
              <a:rPr lang="en-US" altLang="es-ES"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And,</a:t>
            </a:r>
          </a:p>
          <a:p>
            <a:pPr marL="285750" indent="-285750">
              <a:buFont typeface="Arial" panose="020B0604020202020204" pitchFamily="34" charset="0"/>
              <a:buChar char="•"/>
            </a:pPr>
            <a:r>
              <a:rPr lang="en-US" altLang="es-ES"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After finding the root-cause, </a:t>
            </a:r>
            <a:r>
              <a:rPr lang="en-US" altLang="es-ES" sz="1400" b="1" u="sng"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they do not provide optimized recommendations</a:t>
            </a:r>
            <a:r>
              <a:rPr lang="en-US" altLang="es-ES" sz="1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to fix the root-cause. (which usually require advanced analytics per use-case)</a:t>
            </a:r>
          </a:p>
        </p:txBody>
      </p:sp>
      <p:sp>
        <p:nvSpPr>
          <p:cNvPr id="6" name="Marcador de texto 5">
            <a:extLst>
              <a:ext uri="{FF2B5EF4-FFF2-40B4-BE49-F238E27FC236}">
                <a16:creationId xmlns:a16="http://schemas.microsoft.com/office/drawing/2014/main" id="{243D8629-1AF3-4E86-B28C-BA83A76AAAC0}"/>
              </a:ext>
            </a:extLst>
          </p:cNvPr>
          <p:cNvSpPr>
            <a:spLocks noGrp="1"/>
          </p:cNvSpPr>
          <p:nvPr>
            <p:ph type="body" sz="quarter" idx="20"/>
          </p:nvPr>
        </p:nvSpPr>
        <p:spPr>
          <a:xfrm>
            <a:off x="329757" y="1380150"/>
            <a:ext cx="3629024" cy="1775281"/>
          </a:xfrm>
        </p:spPr>
        <p:txBody>
          <a:bodyPr>
            <a:normAutofit/>
          </a:bodyPr>
          <a:lstStyle/>
          <a:p>
            <a:r>
              <a:rPr lang="en-US"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Some vendors already offer </a:t>
            </a:r>
            <a:r>
              <a:rPr lang="en-US" sz="1400"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Automated Insight </a:t>
            </a:r>
            <a:r>
              <a:rPr lang="en-US"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tools to help solve the pain points of traditional decision-making.</a:t>
            </a:r>
          </a:p>
          <a:p>
            <a:r>
              <a:rPr lang="en-US" sz="1400"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They do automated trend, anomaly, and correlation analysis.</a:t>
            </a:r>
          </a:p>
        </p:txBody>
      </p:sp>
      <p:pic>
        <p:nvPicPr>
          <p:cNvPr id="16" name="Picture 15">
            <a:extLst>
              <a:ext uri="{FF2B5EF4-FFF2-40B4-BE49-F238E27FC236}">
                <a16:creationId xmlns:a16="http://schemas.microsoft.com/office/drawing/2014/main" id="{228F83CB-DD78-6846-A4AF-24A2C96ED566}"/>
              </a:ext>
            </a:extLst>
          </p:cNvPr>
          <p:cNvPicPr>
            <a:picLocks noChangeAspect="1"/>
          </p:cNvPicPr>
          <p:nvPr/>
        </p:nvPicPr>
        <p:blipFill>
          <a:blip r:embed="rId3"/>
          <a:stretch>
            <a:fillRect/>
          </a:stretch>
        </p:blipFill>
        <p:spPr>
          <a:xfrm>
            <a:off x="1821803" y="5609166"/>
            <a:ext cx="7273683" cy="1127422"/>
          </a:xfrm>
          <a:prstGeom prst="rect">
            <a:avLst/>
          </a:prstGeom>
          <a:ln>
            <a:solidFill>
              <a:schemeClr val="bg1">
                <a:lumMod val="95000"/>
              </a:schemeClr>
            </a:solidFill>
          </a:ln>
        </p:spPr>
      </p:pic>
      <p:sp>
        <p:nvSpPr>
          <p:cNvPr id="12" name="TextBox 11">
            <a:extLst>
              <a:ext uri="{FF2B5EF4-FFF2-40B4-BE49-F238E27FC236}">
                <a16:creationId xmlns:a16="http://schemas.microsoft.com/office/drawing/2014/main" id="{26C72006-D414-B443-9D84-F4EB9B928801}"/>
              </a:ext>
            </a:extLst>
          </p:cNvPr>
          <p:cNvSpPr txBox="1"/>
          <p:nvPr/>
        </p:nvSpPr>
        <p:spPr>
          <a:xfrm>
            <a:off x="380997" y="750865"/>
            <a:ext cx="11644394" cy="523220"/>
          </a:xfrm>
          <a:prstGeom prst="rect">
            <a:avLst/>
          </a:prstGeom>
          <a:noFill/>
        </p:spPr>
        <p:txBody>
          <a:bodyPr wrap="square" rtlCol="0">
            <a:spAutoFit/>
          </a:bodyPr>
          <a:lstStyle/>
          <a:p>
            <a:r>
              <a:rPr lang="en-GB" sz="1400" b="1" dirty="0">
                <a:solidFill>
                  <a:schemeClr val="bg1">
                    <a:lumMod val="50000"/>
                  </a:schemeClr>
                </a:solidFill>
              </a:rPr>
              <a:t>The vendor solutions may reduce “time-to-decision” but yet, they are </a:t>
            </a:r>
            <a:r>
              <a:rPr lang="en-GB" sz="1400" b="1" u="sng" dirty="0">
                <a:solidFill>
                  <a:schemeClr val="bg1">
                    <a:lumMod val="50000"/>
                  </a:schemeClr>
                </a:solidFill>
              </a:rPr>
              <a:t>generic with one size fits all approach</a:t>
            </a:r>
            <a:r>
              <a:rPr lang="en-GB" sz="1400" b="1" dirty="0">
                <a:solidFill>
                  <a:schemeClr val="bg1">
                    <a:lumMod val="50000"/>
                  </a:schemeClr>
                </a:solidFill>
              </a:rPr>
              <a:t>. </a:t>
            </a:r>
            <a:br>
              <a:rPr lang="en-GB" sz="1400" b="1" dirty="0">
                <a:solidFill>
                  <a:schemeClr val="bg1">
                    <a:lumMod val="50000"/>
                  </a:schemeClr>
                </a:solidFill>
              </a:rPr>
            </a:br>
            <a:r>
              <a:rPr lang="en-GB" sz="1400" b="1" dirty="0">
                <a:solidFill>
                  <a:schemeClr val="bg1">
                    <a:lumMod val="50000"/>
                  </a:schemeClr>
                </a:solidFill>
              </a:rPr>
              <a:t>They may not prevent manual drill-downs and advanced analytics development altogether.</a:t>
            </a:r>
          </a:p>
        </p:txBody>
      </p:sp>
      <p:sp>
        <p:nvSpPr>
          <p:cNvPr id="15" name="Título 1">
            <a:extLst>
              <a:ext uri="{FF2B5EF4-FFF2-40B4-BE49-F238E27FC236}">
                <a16:creationId xmlns:a16="http://schemas.microsoft.com/office/drawing/2014/main" id="{69149373-DAF6-D848-B6E4-FC961EB6A801}"/>
              </a:ext>
            </a:extLst>
          </p:cNvPr>
          <p:cNvSpPr>
            <a:spLocks noGrp="1"/>
          </p:cNvSpPr>
          <p:nvPr>
            <p:ph type="title"/>
          </p:nvPr>
        </p:nvSpPr>
        <p:spPr>
          <a:xfrm>
            <a:off x="383153" y="0"/>
            <a:ext cx="7941357" cy="750865"/>
          </a:xfrm>
        </p:spPr>
        <p:txBody>
          <a:bodyPr/>
          <a:lstStyle/>
          <a:p>
            <a:r>
              <a:rPr lang="en-US" dirty="0"/>
              <a:t>1. Business Decision making – The challenge</a:t>
            </a:r>
          </a:p>
        </p:txBody>
      </p:sp>
      <p:pic>
        <p:nvPicPr>
          <p:cNvPr id="1026" name="Picture 2" descr="sales-forecast-chart - Blog Coursify.me">
            <a:extLst>
              <a:ext uri="{FF2B5EF4-FFF2-40B4-BE49-F238E27FC236}">
                <a16:creationId xmlns:a16="http://schemas.microsoft.com/office/drawing/2014/main" id="{11108208-9D2B-FD4C-9999-A97B7B1248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457"/>
          <a:stretch/>
        </p:blipFill>
        <p:spPr bwMode="auto">
          <a:xfrm>
            <a:off x="3409892" y="3642192"/>
            <a:ext cx="4112615" cy="1836526"/>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4091DC4E-DAB0-CC41-A13E-79A2F6A87DF9}"/>
              </a:ext>
            </a:extLst>
          </p:cNvPr>
          <p:cNvCxnSpPr>
            <a:cxnSpLocks/>
          </p:cNvCxnSpPr>
          <p:nvPr/>
        </p:nvCxnSpPr>
        <p:spPr>
          <a:xfrm>
            <a:off x="5630238" y="4116363"/>
            <a:ext cx="2342508" cy="138987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E54A774-8143-F64A-A890-6303BC739889}"/>
              </a:ext>
            </a:extLst>
          </p:cNvPr>
          <p:cNvCxnSpPr>
            <a:cxnSpLocks/>
          </p:cNvCxnSpPr>
          <p:nvPr/>
        </p:nvCxnSpPr>
        <p:spPr>
          <a:xfrm flipV="1">
            <a:off x="3603357" y="3918935"/>
            <a:ext cx="1007328" cy="4579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4074A6A-567C-404C-B3AB-6367DEAD2EA2}"/>
              </a:ext>
            </a:extLst>
          </p:cNvPr>
          <p:cNvSpPr txBox="1"/>
          <p:nvPr/>
        </p:nvSpPr>
        <p:spPr>
          <a:xfrm>
            <a:off x="3409892" y="3839364"/>
            <a:ext cx="1044700" cy="276999"/>
          </a:xfrm>
          <a:prstGeom prst="rect">
            <a:avLst/>
          </a:prstGeom>
          <a:noFill/>
        </p:spPr>
        <p:txBody>
          <a:bodyPr wrap="square" rtlCol="0">
            <a:spAutoFit/>
          </a:bodyPr>
          <a:lstStyle/>
          <a:p>
            <a:pPr algn="ctr"/>
            <a:r>
              <a:rPr lang="en-GB" sz="1200" b="1" dirty="0">
                <a:solidFill>
                  <a:srgbClr val="C00000"/>
                </a:solidFill>
              </a:rPr>
              <a:t>Trend 1</a:t>
            </a:r>
          </a:p>
        </p:txBody>
      </p:sp>
      <p:cxnSp>
        <p:nvCxnSpPr>
          <p:cNvPr id="32" name="Straight Connector 31">
            <a:extLst>
              <a:ext uri="{FF2B5EF4-FFF2-40B4-BE49-F238E27FC236}">
                <a16:creationId xmlns:a16="http://schemas.microsoft.com/office/drawing/2014/main" id="{CD8FEAA5-21B6-EF4E-8BCC-A0B34DB39C33}"/>
              </a:ext>
            </a:extLst>
          </p:cNvPr>
          <p:cNvCxnSpPr>
            <a:cxnSpLocks/>
          </p:cNvCxnSpPr>
          <p:nvPr/>
        </p:nvCxnSpPr>
        <p:spPr>
          <a:xfrm>
            <a:off x="4826333" y="3925671"/>
            <a:ext cx="1540839" cy="2222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BC2027E-AB47-F640-885B-CAFDF9D2D7B3}"/>
              </a:ext>
            </a:extLst>
          </p:cNvPr>
          <p:cNvSpPr txBox="1"/>
          <p:nvPr/>
        </p:nvSpPr>
        <p:spPr>
          <a:xfrm>
            <a:off x="5166379" y="3612328"/>
            <a:ext cx="1044700" cy="276999"/>
          </a:xfrm>
          <a:prstGeom prst="rect">
            <a:avLst/>
          </a:prstGeom>
          <a:noFill/>
        </p:spPr>
        <p:txBody>
          <a:bodyPr wrap="square" rtlCol="0">
            <a:spAutoFit/>
          </a:bodyPr>
          <a:lstStyle/>
          <a:p>
            <a:pPr algn="ctr"/>
            <a:r>
              <a:rPr lang="en-GB" sz="1200" b="1" dirty="0">
                <a:solidFill>
                  <a:srgbClr val="C00000"/>
                </a:solidFill>
              </a:rPr>
              <a:t>Trend 2</a:t>
            </a:r>
          </a:p>
        </p:txBody>
      </p:sp>
      <p:sp>
        <p:nvSpPr>
          <p:cNvPr id="39" name="TextBox 38">
            <a:extLst>
              <a:ext uri="{FF2B5EF4-FFF2-40B4-BE49-F238E27FC236}">
                <a16:creationId xmlns:a16="http://schemas.microsoft.com/office/drawing/2014/main" id="{E21D66B7-468C-C740-BB18-754C225DADD7}"/>
              </a:ext>
            </a:extLst>
          </p:cNvPr>
          <p:cNvSpPr txBox="1"/>
          <p:nvPr/>
        </p:nvSpPr>
        <p:spPr>
          <a:xfrm>
            <a:off x="4665184" y="3298483"/>
            <a:ext cx="1863135" cy="338554"/>
          </a:xfrm>
          <a:prstGeom prst="rect">
            <a:avLst/>
          </a:prstGeom>
          <a:noFill/>
        </p:spPr>
        <p:txBody>
          <a:bodyPr wrap="square" rtlCol="0">
            <a:spAutoFit/>
          </a:bodyPr>
          <a:lstStyle/>
          <a:p>
            <a:pPr algn="ctr"/>
            <a:r>
              <a:rPr lang="en-GB" sz="1600" b="1" dirty="0">
                <a:solidFill>
                  <a:schemeClr val="bg2"/>
                </a:solidFill>
              </a:rPr>
              <a:t>Revenue KPI</a:t>
            </a:r>
          </a:p>
        </p:txBody>
      </p:sp>
      <p:cxnSp>
        <p:nvCxnSpPr>
          <p:cNvPr id="46" name="Straight Connector 45">
            <a:extLst>
              <a:ext uri="{FF2B5EF4-FFF2-40B4-BE49-F238E27FC236}">
                <a16:creationId xmlns:a16="http://schemas.microsoft.com/office/drawing/2014/main" id="{93B243C7-37CC-F544-A51B-80A642824252}"/>
              </a:ext>
            </a:extLst>
          </p:cNvPr>
          <p:cNvCxnSpPr>
            <a:cxnSpLocks/>
          </p:cNvCxnSpPr>
          <p:nvPr/>
        </p:nvCxnSpPr>
        <p:spPr>
          <a:xfrm flipV="1">
            <a:off x="2825393" y="4253501"/>
            <a:ext cx="1133388" cy="1255171"/>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94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3A4668-13AA-DB4E-BAE1-C6D691911E5F}"/>
              </a:ext>
            </a:extLst>
          </p:cNvPr>
          <p:cNvSpPr/>
          <p:nvPr/>
        </p:nvSpPr>
        <p:spPr>
          <a:xfrm>
            <a:off x="420587" y="6417818"/>
            <a:ext cx="11557885" cy="38132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ítulo 1">
            <a:extLst>
              <a:ext uri="{FF2B5EF4-FFF2-40B4-BE49-F238E27FC236}">
                <a16:creationId xmlns:a16="http://schemas.microsoft.com/office/drawing/2014/main" id="{391484B2-9C2B-4DFC-9EC0-FA9E45E2B93D}"/>
              </a:ext>
            </a:extLst>
          </p:cNvPr>
          <p:cNvSpPr>
            <a:spLocks noGrp="1"/>
          </p:cNvSpPr>
          <p:nvPr>
            <p:ph type="title"/>
          </p:nvPr>
        </p:nvSpPr>
        <p:spPr>
          <a:xfrm>
            <a:off x="410967" y="2128099"/>
            <a:ext cx="11567505" cy="454985"/>
          </a:xfrm>
          <a:solidFill>
            <a:schemeClr val="bg1">
              <a:lumMod val="85000"/>
            </a:schemeClr>
          </a:solidFill>
        </p:spPr>
        <p:txBody>
          <a:bodyPr>
            <a:normAutofit/>
          </a:bodyPr>
          <a:lstStyle/>
          <a:p>
            <a:r>
              <a:rPr lang="en-US" sz="2000" dirty="0">
                <a:solidFill>
                  <a:schemeClr val="accent1">
                    <a:lumMod val="75000"/>
                  </a:schemeClr>
                </a:solidFill>
              </a:rPr>
              <a:t>AIOps4B – AI-led business operations framework</a:t>
            </a:r>
          </a:p>
        </p:txBody>
      </p:sp>
      <p:sp>
        <p:nvSpPr>
          <p:cNvPr id="3" name="Marcador de texto 2">
            <a:extLst>
              <a:ext uri="{FF2B5EF4-FFF2-40B4-BE49-F238E27FC236}">
                <a16:creationId xmlns:a16="http://schemas.microsoft.com/office/drawing/2014/main" id="{1E3C343C-CCC4-4067-899D-DBA70860011B}"/>
              </a:ext>
            </a:extLst>
          </p:cNvPr>
          <p:cNvSpPr>
            <a:spLocks noGrp="1"/>
          </p:cNvSpPr>
          <p:nvPr>
            <p:ph type="body" sz="quarter" idx="17"/>
          </p:nvPr>
        </p:nvSpPr>
        <p:spPr>
          <a:xfrm>
            <a:off x="410967" y="2605433"/>
            <a:ext cx="11567505" cy="3711993"/>
          </a:xfrm>
          <a:solidFill>
            <a:schemeClr val="bg1">
              <a:lumMod val="95000"/>
            </a:schemeClr>
          </a:solidFill>
          <a:ln>
            <a:solidFill>
              <a:schemeClr val="bg1">
                <a:lumMod val="85000"/>
              </a:schemeClr>
            </a:solidFill>
            <a:prstDash val="dashDot"/>
          </a:ln>
        </p:spPr>
        <p:txBody>
          <a:bodyPr>
            <a:normAutofit fontScale="92500" lnSpcReduction="10000"/>
          </a:bodyPr>
          <a:lstStyle/>
          <a:p>
            <a:pPr marL="285750" indent="-285750">
              <a:buFont typeface="Wingdings" pitchFamily="2" charset="2"/>
              <a:buChar char="ü"/>
            </a:pPr>
            <a:r>
              <a:rPr lang="en-US" sz="1600" b="1" dirty="0">
                <a:solidFill>
                  <a:schemeClr val="bg2">
                    <a:lumMod val="50000"/>
                  </a:schemeClr>
                </a:solidFill>
              </a:rPr>
              <a:t>AIOps is coined for </a:t>
            </a:r>
            <a:r>
              <a:rPr lang="en-US" sz="1600" b="1" u="sng" dirty="0">
                <a:solidFill>
                  <a:schemeClr val="bg2">
                    <a:lumMod val="50000"/>
                  </a:schemeClr>
                </a:solidFill>
              </a:rPr>
              <a:t>autonomous data centers.</a:t>
            </a:r>
          </a:p>
          <a:p>
            <a:pPr marL="285750" indent="-285750">
              <a:buFont typeface="Wingdings" pitchFamily="2" charset="2"/>
              <a:buChar char="ü"/>
            </a:pPr>
            <a:r>
              <a:rPr lang="en-US" sz="1600" b="1" dirty="0">
                <a:solidFill>
                  <a:schemeClr val="bg2">
                    <a:lumMod val="50000"/>
                  </a:schemeClr>
                </a:solidFill>
              </a:rPr>
              <a:t>AIOps4B term is coined for </a:t>
            </a:r>
            <a:r>
              <a:rPr lang="en-US" sz="1600" b="1" u="sng" dirty="0">
                <a:solidFill>
                  <a:schemeClr val="bg2">
                    <a:lumMod val="50000"/>
                  </a:schemeClr>
                </a:solidFill>
              </a:rPr>
              <a:t>autonomous business operations and decision making </a:t>
            </a:r>
            <a:r>
              <a:rPr lang="en-US" sz="1600" b="1" dirty="0">
                <a:solidFill>
                  <a:schemeClr val="bg2">
                    <a:lumMod val="50000"/>
                  </a:schemeClr>
                </a:solidFill>
              </a:rPr>
              <a:t>in mind.</a:t>
            </a:r>
            <a:endParaRPr lang="en-US" sz="1600" b="1" dirty="0">
              <a:solidFill>
                <a:schemeClr val="bg2">
                  <a:lumMod val="50000"/>
                </a:schemeClr>
              </a:solidFill>
              <a:ea typeface="Helvetica Neue" panose="02000503000000020004" pitchFamily="2" charset="0"/>
              <a:cs typeface="Helvetica Neue" panose="02000503000000020004" pitchFamily="2" charset="0"/>
            </a:endParaRPr>
          </a:p>
          <a:p>
            <a:pPr marL="285750" indent="-285750">
              <a:buFont typeface="Wingdings" pitchFamily="2" charset="2"/>
              <a:buChar char="ü"/>
            </a:pPr>
            <a:r>
              <a:rPr lang="en-US" altLang="es-ES" sz="1600" b="1" dirty="0">
                <a:solidFill>
                  <a:schemeClr val="bg2">
                    <a:lumMod val="50000"/>
                  </a:schemeClr>
                </a:solidFill>
                <a:ea typeface="Helvetica Neue" panose="02000503000000020004" pitchFamily="2" charset="0"/>
                <a:cs typeface="Helvetica Neue" panose="02000503000000020004" pitchFamily="2" charset="0"/>
              </a:rPr>
              <a:t>AIOps4B initially aims to solve the decision making challenges through re-usable but customizable API’s:</a:t>
            </a:r>
            <a:endParaRPr lang="en-GB" altLang="es-ES" sz="1600" b="1" dirty="0">
              <a:solidFill>
                <a:schemeClr val="bg2">
                  <a:lumMod val="50000"/>
                </a:schemeClr>
              </a:solidFill>
              <a:ea typeface="Helvetica Neue" panose="02000503000000020004" pitchFamily="2" charset="0"/>
              <a:cs typeface="Helvetica Neue" panose="02000503000000020004" pitchFamily="2" charset="0"/>
            </a:endParaRPr>
          </a:p>
          <a:p>
            <a:pPr marL="971550" lvl="1" indent="-285750"/>
            <a:br>
              <a:rPr lang="en-AE" altLang="es-ES"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br>
            <a:r>
              <a:rPr lang="en-AE" altLang="es-ES"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Prep - </a:t>
            </a:r>
            <a:r>
              <a:rPr lang="en-AE" altLang="es-ES"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Identify / Validate trends in the data </a:t>
            </a:r>
            <a:r>
              <a:rPr lang="en-US" altLang="es-ES"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 by </a:t>
            </a:r>
            <a:r>
              <a:rPr lang="en-AE" altLang="es-ES" dirty="0">
                <a:latin typeface="Helvetica Neue" panose="02000503000000020004" pitchFamily="2" charset="0"/>
                <a:ea typeface="Helvetica Neue" panose="02000503000000020004" pitchFamily="2" charset="0"/>
                <a:cs typeface="Helvetica Neue" panose="02000503000000020004" pitchFamily="2" charset="0"/>
              </a:rPr>
              <a:t>configuring / training the trend analytics model per organization</a:t>
            </a:r>
          </a:p>
          <a:p>
            <a:pPr marL="971550" lvl="1" indent="-285750"/>
            <a:endParaRPr lang="en-AE" altLang="es-ES" dirty="0">
              <a:latin typeface="Helvetica Neue" panose="02000503000000020004" pitchFamily="2" charset="0"/>
              <a:ea typeface="Helvetica Neue" panose="02000503000000020004" pitchFamily="2" charset="0"/>
              <a:cs typeface="Helvetica Neue" panose="02000503000000020004" pitchFamily="2" charset="0"/>
            </a:endParaRPr>
          </a:p>
          <a:p>
            <a:pPr marL="971550" lvl="1" indent="-285750"/>
            <a:r>
              <a:rPr lang="en-US" altLang="es-ES" b="1"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Prediction API – </a:t>
            </a:r>
            <a:r>
              <a:rPr lang="en-US" altLang="es-ES" dirty="0">
                <a:latin typeface="Helvetica Neue" panose="02000503000000020004" pitchFamily="2" charset="0"/>
                <a:ea typeface="Helvetica Neue" panose="02000503000000020004" pitchFamily="2" charset="0"/>
                <a:cs typeface="Helvetica Neue" panose="02000503000000020004" pitchFamily="2" charset="0"/>
              </a:rPr>
              <a:t>P</a:t>
            </a:r>
            <a:r>
              <a:rPr lang="en-AE" altLang="es-ES" dirty="0">
                <a:latin typeface="Helvetica Neue" panose="02000503000000020004" pitchFamily="2" charset="0"/>
                <a:ea typeface="Helvetica Neue" panose="02000503000000020004" pitchFamily="2" charset="0"/>
                <a:cs typeface="Helvetica Neue" panose="02000503000000020004" pitchFamily="2" charset="0"/>
              </a:rPr>
              <a:t>redicts the future trends based on future internal and external events configured</a:t>
            </a:r>
          </a:p>
          <a:p>
            <a:pPr marL="971550" lvl="1" indent="-285750"/>
            <a:endParaRPr lang="en-US" b="1" dirty="0">
              <a:solidFill>
                <a:schemeClr val="accent2">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971550" lvl="1" indent="-285750"/>
            <a:r>
              <a:rPr lang="en-US" altLang="es-ES" b="1"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Root Cause API – </a:t>
            </a:r>
            <a:r>
              <a:rPr lang="en-US" altLang="es-ES" dirty="0">
                <a:latin typeface="Helvetica Neue" panose="02000503000000020004" pitchFamily="2" charset="0"/>
                <a:ea typeface="Helvetica Neue" panose="02000503000000020004" pitchFamily="2" charset="0"/>
                <a:cs typeface="Helvetica Neue" panose="02000503000000020004" pitchFamily="2" charset="0"/>
              </a:rPr>
              <a:t>Automatically</a:t>
            </a:r>
            <a:r>
              <a:rPr lang="en-US" b="1" dirty="0">
                <a:solidFill>
                  <a:schemeClr val="accent2">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es-ES" dirty="0">
                <a:latin typeface="Helvetica Neue" panose="02000503000000020004" pitchFamily="2" charset="0"/>
                <a:ea typeface="Helvetica Neue" panose="02000503000000020004" pitchFamily="2" charset="0"/>
                <a:cs typeface="Helvetica Neue" panose="02000503000000020004" pitchFamily="2" charset="0"/>
              </a:rPr>
              <a:t>identify the root-cause of each trend using the generic logic developed (with the real impact of each metric) </a:t>
            </a:r>
            <a:r>
              <a:rPr lang="en-US" altLang="es-ES" b="1"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For e.g. the revenue went down %10 because of bad product reviews.</a:t>
            </a:r>
          </a:p>
          <a:p>
            <a:pPr marL="971550" lvl="1" indent="-285750"/>
            <a:endParaRPr lang="en-US" altLang="es-ES" b="1"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endParaRPr>
          </a:p>
          <a:p>
            <a:pPr marL="971550" lvl="1" indent="-285750"/>
            <a:r>
              <a:rPr lang="en-US" altLang="es-ES"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Advanced root-cause APIs – </a:t>
            </a:r>
            <a:r>
              <a:rPr lang="en-US" altLang="es-ES" dirty="0">
                <a:latin typeface="Helvetica Neue" panose="02000503000000020004" pitchFamily="2" charset="0"/>
                <a:ea typeface="Helvetica Neue" panose="02000503000000020004" pitchFamily="2" charset="0"/>
                <a:cs typeface="Helvetica Neue" panose="02000503000000020004" pitchFamily="2" charset="0"/>
              </a:rPr>
              <a:t>Explore further the root-cause with re-usable advanced analytics. </a:t>
            </a:r>
            <a:r>
              <a:rPr lang="en-US" altLang="es-ES" b="1"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For e.g. Do semantic analysis on the product reviews to realize specific issues (product quality, late deliveries, etc.) </a:t>
            </a:r>
          </a:p>
          <a:p>
            <a:pPr marL="971550" lvl="1" indent="-285750"/>
            <a:endParaRPr lang="en-US" altLang="es-ES" u="sng" dirty="0">
              <a:latin typeface="Helvetica Neue" panose="02000503000000020004" pitchFamily="2" charset="0"/>
              <a:ea typeface="Helvetica Neue" panose="02000503000000020004" pitchFamily="2" charset="0"/>
              <a:cs typeface="Helvetica Neue" panose="02000503000000020004" pitchFamily="2" charset="0"/>
            </a:endParaRPr>
          </a:p>
          <a:p>
            <a:pPr marL="971550" lvl="1" indent="-285750"/>
            <a:r>
              <a:rPr lang="en-US" altLang="es-E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Recommendation API </a:t>
            </a:r>
            <a:r>
              <a:rPr lang="en-US" altLang="es-ES"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t>
            </a:r>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Automatically</a:t>
            </a:r>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provide</a:t>
            </a:r>
            <a:r>
              <a:rPr lang="en-AE" altLang="es-ES" dirty="0">
                <a:latin typeface="Helvetica Neue" panose="02000503000000020004" pitchFamily="2" charset="0"/>
                <a:ea typeface="Helvetica Neue" panose="02000503000000020004" pitchFamily="2" charset="0"/>
                <a:cs typeface="Helvetica Neue" panose="02000503000000020004" pitchFamily="2" charset="0"/>
              </a:rPr>
              <a:t> optimized recommended actions.</a:t>
            </a:r>
          </a:p>
        </p:txBody>
      </p:sp>
      <p:sp>
        <p:nvSpPr>
          <p:cNvPr id="8" name="Título 1">
            <a:extLst>
              <a:ext uri="{FF2B5EF4-FFF2-40B4-BE49-F238E27FC236}">
                <a16:creationId xmlns:a16="http://schemas.microsoft.com/office/drawing/2014/main" id="{5B080F3A-4D94-C446-8BF9-276C46585573}"/>
              </a:ext>
            </a:extLst>
          </p:cNvPr>
          <p:cNvSpPr txBox="1">
            <a:spLocks/>
          </p:cNvSpPr>
          <p:nvPr/>
        </p:nvSpPr>
        <p:spPr>
          <a:xfrm>
            <a:off x="380999" y="1"/>
            <a:ext cx="9106534" cy="709935"/>
          </a:xfrm>
          <a:prstGeom prst="rect">
            <a:avLst/>
          </a:prstGeom>
        </p:spPr>
        <p:txBody>
          <a:bodyPr vert="horz" lIns="91440" tIns="45720" rIns="91440" bIns="45720" rtlCol="0" anchor="ctr">
            <a:normAutofit/>
          </a:bodyPr>
          <a:lstStyle>
            <a:lvl1pPr algn="l" defTabSz="914400" rtl="0" eaLnBrk="1" fontAlgn="base" latinLnBrk="0" hangingPunct="1">
              <a:lnSpc>
                <a:spcPct val="90000"/>
              </a:lnSpc>
              <a:spcBef>
                <a:spcPct val="0"/>
              </a:spcBef>
              <a:spcAft>
                <a:spcPct val="0"/>
              </a:spcAft>
              <a:buNone/>
              <a:defRPr lang="es-ES" sz="2400" kern="1200" dirty="0">
                <a:solidFill>
                  <a:srgbClr val="505050"/>
                </a:solidFill>
                <a:latin typeface="Arial Black" panose="020B0A04020102020204" pitchFamily="34" charset="0"/>
                <a:ea typeface="+mj-ea"/>
                <a:cs typeface="+mj-cs"/>
              </a:defRPr>
            </a:lvl1pPr>
          </a:lstStyle>
          <a:p>
            <a:r>
              <a:rPr lang="en-US" dirty="0"/>
              <a:t>2. Business Decision making with AIOps4B</a:t>
            </a:r>
          </a:p>
        </p:txBody>
      </p:sp>
      <p:sp>
        <p:nvSpPr>
          <p:cNvPr id="7" name="Título 1">
            <a:extLst>
              <a:ext uri="{FF2B5EF4-FFF2-40B4-BE49-F238E27FC236}">
                <a16:creationId xmlns:a16="http://schemas.microsoft.com/office/drawing/2014/main" id="{3DFD7E45-C080-A949-BFBD-D3199CFBD621}"/>
              </a:ext>
            </a:extLst>
          </p:cNvPr>
          <p:cNvSpPr txBox="1">
            <a:spLocks/>
          </p:cNvSpPr>
          <p:nvPr/>
        </p:nvSpPr>
        <p:spPr>
          <a:xfrm>
            <a:off x="380997" y="938304"/>
            <a:ext cx="7704765" cy="579498"/>
          </a:xfrm>
          <a:prstGeom prst="rect">
            <a:avLst/>
          </a:prstGeom>
        </p:spPr>
        <p:txBody>
          <a:bodyPr vert="horz" lIns="91440" tIns="45720" rIns="91440" bIns="45720" rtlCol="0" anchor="ctr">
            <a:noAutofit/>
          </a:bodyPr>
          <a:lstStyle>
            <a:lvl1pPr algn="l" defTabSz="914400" rtl="0" eaLnBrk="1" fontAlgn="base" latinLnBrk="0" hangingPunct="1">
              <a:lnSpc>
                <a:spcPct val="90000"/>
              </a:lnSpc>
              <a:spcBef>
                <a:spcPct val="0"/>
              </a:spcBef>
              <a:spcAft>
                <a:spcPct val="0"/>
              </a:spcAft>
              <a:buNone/>
              <a:defRPr lang="es-ES" sz="2400" kern="1200" dirty="0">
                <a:solidFill>
                  <a:srgbClr val="505050"/>
                </a:solidFill>
                <a:latin typeface="Arial Black" panose="020B0A04020102020204" pitchFamily="34" charset="0"/>
                <a:ea typeface="+mj-ea"/>
                <a:cs typeface="+mj-cs"/>
              </a:defRPr>
            </a:lvl1pPr>
          </a:lstStyle>
          <a:p>
            <a:r>
              <a:rPr lang="en-US" sz="2000" dirty="0">
                <a:solidFill>
                  <a:schemeClr val="bg2"/>
                </a:solidFill>
              </a:rPr>
              <a:t>Operational Business decision making challenges</a:t>
            </a:r>
          </a:p>
        </p:txBody>
      </p:sp>
      <p:sp>
        <p:nvSpPr>
          <p:cNvPr id="10" name="Marcador de texto 2">
            <a:extLst>
              <a:ext uri="{FF2B5EF4-FFF2-40B4-BE49-F238E27FC236}">
                <a16:creationId xmlns:a16="http://schemas.microsoft.com/office/drawing/2014/main" id="{81E106C3-547D-1B4B-83E4-B9E30B9E19C4}"/>
              </a:ext>
            </a:extLst>
          </p:cNvPr>
          <p:cNvSpPr txBox="1">
            <a:spLocks/>
          </p:cNvSpPr>
          <p:nvPr/>
        </p:nvSpPr>
        <p:spPr>
          <a:xfrm>
            <a:off x="410967" y="1380890"/>
            <a:ext cx="11811001" cy="8759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lang="es-ES" altLang="es-ES" sz="1800" kern="1200" dirty="0" smtClean="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E" sz="1400" b="1" dirty="0">
                <a:latin typeface="Helvetica Neue" panose="02000503000000020004" pitchFamily="2" charset="0"/>
                <a:ea typeface="Helvetica Neue" panose="02000503000000020004" pitchFamily="2" charset="0"/>
                <a:cs typeface="Helvetica Neue" panose="02000503000000020004" pitchFamily="2" charset="0"/>
              </a:rPr>
              <a:t>Traditional approach: </a:t>
            </a:r>
            <a:r>
              <a:rPr lang="en-AE" sz="1400" dirty="0">
                <a:latin typeface="Helvetica Neue" panose="02000503000000020004" pitchFamily="2" charset="0"/>
                <a:ea typeface="Helvetica Neue" panose="02000503000000020004" pitchFamily="2" charset="0"/>
                <a:cs typeface="Helvetica Neue" panose="02000503000000020004" pitchFamily="2" charset="0"/>
              </a:rPr>
              <a:t>Manual Drill-downs / High time-to-decision.</a:t>
            </a:r>
          </a:p>
          <a:p>
            <a:pPr marL="285750" indent="-285750">
              <a:buFont typeface="Arial" panose="020B0604020202020204" pitchFamily="34" charset="0"/>
              <a:buChar char="•"/>
            </a:pPr>
            <a:r>
              <a:rPr lang="en-AE" sz="1400" b="1" dirty="0">
                <a:latin typeface="Helvetica Neue" panose="02000503000000020004" pitchFamily="2" charset="0"/>
                <a:ea typeface="Helvetica Neue" panose="02000503000000020004" pitchFamily="2" charset="0"/>
                <a:cs typeface="Helvetica Neue" panose="02000503000000020004" pitchFamily="2" charset="0"/>
              </a:rPr>
              <a:t>Automated Insights (by vendors): </a:t>
            </a:r>
            <a:r>
              <a:rPr lang="en-AE" sz="1400" dirty="0">
                <a:latin typeface="Helvetica Neue" panose="02000503000000020004" pitchFamily="2" charset="0"/>
                <a:ea typeface="Helvetica Neue" panose="02000503000000020004" pitchFamily="2" charset="0"/>
                <a:cs typeface="Helvetica Neue" panose="02000503000000020004" pitchFamily="2" charset="0"/>
              </a:rPr>
              <a:t>Generic and would need customizations (per org.)  </a:t>
            </a:r>
            <a:r>
              <a:rPr lang="en-GB" altLang="es-ES" sz="1400" dirty="0">
                <a:latin typeface="Helvetica Neue" panose="02000503000000020004" pitchFamily="2" charset="0"/>
                <a:ea typeface="Helvetica Neue" panose="02000503000000020004" pitchFamily="2" charset="0"/>
                <a:cs typeface="Helvetica Neue" panose="02000503000000020004" pitchFamily="2" charset="0"/>
              </a:rPr>
              <a:t>to provide</a:t>
            </a:r>
            <a:r>
              <a:rPr lang="en-GB" altLang="es-ES" sz="1400" b="1" dirty="0">
                <a:latin typeface="Helvetica Neue" panose="02000503000000020004" pitchFamily="2" charset="0"/>
                <a:ea typeface="Helvetica Neue" panose="02000503000000020004" pitchFamily="2" charset="0"/>
                <a:cs typeface="Helvetica Neue" panose="02000503000000020004" pitchFamily="2" charset="0"/>
              </a:rPr>
              <a:t> “accurate / optimized” </a:t>
            </a:r>
            <a:r>
              <a:rPr lang="en-GB" altLang="es-ES" sz="1400" dirty="0">
                <a:latin typeface="Helvetica Neue" panose="02000503000000020004" pitchFamily="2" charset="0"/>
                <a:ea typeface="Helvetica Neue" panose="02000503000000020004" pitchFamily="2" charset="0"/>
                <a:cs typeface="Helvetica Neue" panose="02000503000000020004" pitchFamily="2" charset="0"/>
              </a:rPr>
              <a:t>business decisions.</a:t>
            </a:r>
            <a:endParaRPr lang="en-AE" altLang="es-E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TextBox 14">
            <a:extLst>
              <a:ext uri="{FF2B5EF4-FFF2-40B4-BE49-F238E27FC236}">
                <a16:creationId xmlns:a16="http://schemas.microsoft.com/office/drawing/2014/main" id="{5CFF69B4-87C1-FB4E-A2FB-C7BDFF032DE1}"/>
              </a:ext>
            </a:extLst>
          </p:cNvPr>
          <p:cNvSpPr txBox="1"/>
          <p:nvPr/>
        </p:nvSpPr>
        <p:spPr>
          <a:xfrm>
            <a:off x="380998" y="686445"/>
            <a:ext cx="11811001" cy="523220"/>
          </a:xfrm>
          <a:prstGeom prst="rect">
            <a:avLst/>
          </a:prstGeom>
          <a:noFill/>
        </p:spPr>
        <p:txBody>
          <a:bodyPr wrap="square" rtlCol="0">
            <a:spAutoFit/>
          </a:bodyPr>
          <a:lstStyle/>
          <a:p>
            <a:r>
              <a:rPr lang="en-GB" sz="1400" b="1" dirty="0">
                <a:solidFill>
                  <a:schemeClr val="bg1">
                    <a:lumMod val="50000"/>
                  </a:schemeClr>
                </a:solidFill>
              </a:rPr>
              <a:t>Organizations would need a more “customizable / accurate / optimized / explainable” approach to reduce the “time-to-decision”. </a:t>
            </a:r>
          </a:p>
          <a:p>
            <a:endParaRPr lang="en-GB" sz="1400" b="1" dirty="0">
              <a:solidFill>
                <a:schemeClr val="bg1">
                  <a:lumMod val="50000"/>
                </a:schemeClr>
              </a:solidFill>
            </a:endParaRPr>
          </a:p>
        </p:txBody>
      </p:sp>
      <p:sp>
        <p:nvSpPr>
          <p:cNvPr id="17" name="Rectangle 16">
            <a:extLst>
              <a:ext uri="{FF2B5EF4-FFF2-40B4-BE49-F238E27FC236}">
                <a16:creationId xmlns:a16="http://schemas.microsoft.com/office/drawing/2014/main" id="{48A9F23E-8087-264F-B94B-F1E5574781FB}"/>
              </a:ext>
            </a:extLst>
          </p:cNvPr>
          <p:cNvSpPr/>
          <p:nvPr/>
        </p:nvSpPr>
        <p:spPr>
          <a:xfrm>
            <a:off x="10561992" y="6454590"/>
            <a:ext cx="1303562" cy="307777"/>
          </a:xfrm>
          <a:prstGeom prst="rect">
            <a:avLst/>
          </a:prstGeom>
          <a:noFill/>
          <a:ln>
            <a:noFill/>
          </a:ln>
        </p:spPr>
        <p:txBody>
          <a:bodyPr wrap="none">
            <a:spAutoFit/>
          </a:bodyPr>
          <a:lstStyle/>
          <a:p>
            <a:r>
              <a:rPr lang="en-US" altLang="es-ES" sz="1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Future scope</a:t>
            </a:r>
            <a:endParaRPr lang="en-GB" sz="1400" dirty="0"/>
          </a:p>
        </p:txBody>
      </p:sp>
      <p:sp>
        <p:nvSpPr>
          <p:cNvPr id="9" name="Rectangle 8">
            <a:extLst>
              <a:ext uri="{FF2B5EF4-FFF2-40B4-BE49-F238E27FC236}">
                <a16:creationId xmlns:a16="http://schemas.microsoft.com/office/drawing/2014/main" id="{0A090A8B-9DD9-C447-BA8D-81FE542BA0E6}"/>
              </a:ext>
            </a:extLst>
          </p:cNvPr>
          <p:cNvSpPr/>
          <p:nvPr/>
        </p:nvSpPr>
        <p:spPr>
          <a:xfrm>
            <a:off x="9325048" y="6462515"/>
            <a:ext cx="1124026" cy="307777"/>
          </a:xfrm>
          <a:prstGeom prst="rect">
            <a:avLst/>
          </a:prstGeom>
          <a:noFill/>
          <a:ln>
            <a:noFill/>
          </a:ln>
        </p:spPr>
        <p:txBody>
          <a:bodyPr wrap="none">
            <a:spAutoFit/>
          </a:bodyPr>
          <a:lstStyle/>
          <a:p>
            <a:r>
              <a:rPr lang="en-US" altLang="es-ES" sz="1400" b="1"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Automated</a:t>
            </a:r>
            <a:endParaRPr lang="en-GB" altLang="es-ES" sz="1400" b="1"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Rectangle 10">
            <a:extLst>
              <a:ext uri="{FF2B5EF4-FFF2-40B4-BE49-F238E27FC236}">
                <a16:creationId xmlns:a16="http://schemas.microsoft.com/office/drawing/2014/main" id="{7175BB85-1968-6E44-BD71-49214DAFCC23}"/>
              </a:ext>
            </a:extLst>
          </p:cNvPr>
          <p:cNvSpPr/>
          <p:nvPr/>
        </p:nvSpPr>
        <p:spPr>
          <a:xfrm>
            <a:off x="6481564" y="6454591"/>
            <a:ext cx="2791149" cy="307777"/>
          </a:xfrm>
          <a:prstGeom prst="rect">
            <a:avLst/>
          </a:prstGeom>
          <a:noFill/>
          <a:ln>
            <a:noFill/>
          </a:ln>
        </p:spPr>
        <p:txBody>
          <a:bodyPr wrap="none">
            <a:spAutoFit/>
          </a:bodyPr>
          <a:lstStyle/>
          <a:p>
            <a:r>
              <a:rPr lang="en-US" altLang="es-ES" sz="14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Manual – but quick turnaround</a:t>
            </a:r>
            <a:endParaRPr lang="en-GB" altLang="es-ES" sz="14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Rectangle 11">
            <a:extLst>
              <a:ext uri="{FF2B5EF4-FFF2-40B4-BE49-F238E27FC236}">
                <a16:creationId xmlns:a16="http://schemas.microsoft.com/office/drawing/2014/main" id="{566607C7-B639-144D-B821-CF0C5AD5907A}"/>
              </a:ext>
            </a:extLst>
          </p:cNvPr>
          <p:cNvSpPr/>
          <p:nvPr/>
        </p:nvSpPr>
        <p:spPr>
          <a:xfrm>
            <a:off x="5499497" y="6454590"/>
            <a:ext cx="869149" cy="307777"/>
          </a:xfrm>
          <a:prstGeom prst="rect">
            <a:avLst/>
          </a:prstGeom>
          <a:noFill/>
          <a:ln>
            <a:noFill/>
          </a:ln>
        </p:spPr>
        <p:txBody>
          <a:bodyPr wrap="none">
            <a:spAutoFit/>
          </a:bodyPr>
          <a:lstStyle/>
          <a:p>
            <a:r>
              <a:rPr lang="en-US" altLang="es-ES" sz="1400" b="1" dirty="0">
                <a:solidFill>
                  <a:srgbClr val="0F1C50"/>
                </a:solidFill>
                <a:latin typeface="Helvetica Neue" panose="02000503000000020004" pitchFamily="2" charset="0"/>
                <a:ea typeface="Helvetica Neue" panose="02000503000000020004" pitchFamily="2" charset="0"/>
                <a:cs typeface="Helvetica Neue" panose="02000503000000020004" pitchFamily="2" charset="0"/>
              </a:rPr>
              <a:t>Legend:</a:t>
            </a:r>
            <a:endParaRPr lang="en-GB" altLang="es-ES" sz="1400" b="1" dirty="0">
              <a:solidFill>
                <a:srgbClr val="0F1C5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1673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017894E-FB16-A64C-9422-3F9314AF4FB5}"/>
              </a:ext>
            </a:extLst>
          </p:cNvPr>
          <p:cNvSpPr/>
          <p:nvPr/>
        </p:nvSpPr>
        <p:spPr>
          <a:xfrm>
            <a:off x="264659" y="3423014"/>
            <a:ext cx="3761469" cy="59477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ítulo 1">
            <a:extLst>
              <a:ext uri="{FF2B5EF4-FFF2-40B4-BE49-F238E27FC236}">
                <a16:creationId xmlns:a16="http://schemas.microsoft.com/office/drawing/2014/main" id="{7E895ECE-31EE-4F3D-9443-F6F95165E789}"/>
              </a:ext>
            </a:extLst>
          </p:cNvPr>
          <p:cNvSpPr>
            <a:spLocks noGrp="1"/>
          </p:cNvSpPr>
          <p:nvPr>
            <p:ph type="title"/>
          </p:nvPr>
        </p:nvSpPr>
        <p:spPr>
          <a:xfrm>
            <a:off x="397105" y="0"/>
            <a:ext cx="5943601" cy="670085"/>
          </a:xfrm>
        </p:spPr>
        <p:txBody>
          <a:bodyPr/>
          <a:lstStyle/>
          <a:p>
            <a:r>
              <a:rPr lang="en-US" dirty="0"/>
              <a:t>2. AIOps4B possible use cases </a:t>
            </a:r>
          </a:p>
        </p:txBody>
      </p:sp>
      <p:sp>
        <p:nvSpPr>
          <p:cNvPr id="3" name="Marcador de texto 2">
            <a:extLst>
              <a:ext uri="{FF2B5EF4-FFF2-40B4-BE49-F238E27FC236}">
                <a16:creationId xmlns:a16="http://schemas.microsoft.com/office/drawing/2014/main" id="{7A888AC5-F60C-4462-8112-A57FD55B1779}"/>
              </a:ext>
            </a:extLst>
          </p:cNvPr>
          <p:cNvSpPr>
            <a:spLocks noGrp="1"/>
          </p:cNvSpPr>
          <p:nvPr>
            <p:ph type="body" sz="quarter" idx="17"/>
          </p:nvPr>
        </p:nvSpPr>
        <p:spPr>
          <a:xfrm>
            <a:off x="264657" y="1636370"/>
            <a:ext cx="3761472" cy="1631434"/>
          </a:xfrm>
        </p:spPr>
        <p:txBody>
          <a:bodyPr>
            <a:normAutofit/>
          </a:bodyPr>
          <a:lstStyle/>
          <a:p>
            <a:pPr marL="285750" indent="-285750">
              <a:buFont typeface="Arial" panose="020B0604020202020204" pitchFamily="34" charset="0"/>
              <a:buChar char="•"/>
            </a:pPr>
            <a:r>
              <a:rPr lang="en-US" sz="1400" dirty="0"/>
              <a:t>Automatically display </a:t>
            </a:r>
            <a:r>
              <a:rPr lang="en-US" altLang="es-ES" sz="1400" b="1" dirty="0">
                <a:solidFill>
                  <a:schemeClr val="bg2"/>
                </a:solidFill>
                <a:ea typeface="Helvetica Neue" panose="02000503000000020004" pitchFamily="2" charset="0"/>
                <a:cs typeface="Helvetica Neue" panose="02000503000000020004" pitchFamily="2" charset="0"/>
              </a:rPr>
              <a:t>KPI trends, explain them with root-causes without the need for manual drill-downs to DWH and advanced analytics.</a:t>
            </a:r>
          </a:p>
          <a:p>
            <a:pPr marL="285750" indent="-285750">
              <a:buFont typeface="Arial" panose="020B0604020202020204" pitchFamily="34" charset="0"/>
              <a:buChar char="•"/>
            </a:pPr>
            <a:r>
              <a:rPr lang="en-US" sz="1400" b="1" dirty="0">
                <a:solidFill>
                  <a:srgbClr val="7030A0"/>
                </a:solidFill>
              </a:rPr>
              <a:t>Recommend actions </a:t>
            </a:r>
            <a:r>
              <a:rPr lang="en-US" sz="1400" dirty="0"/>
              <a:t>to fix the issues </a:t>
            </a:r>
            <a:r>
              <a:rPr lang="en-US" sz="1400" b="1" dirty="0">
                <a:solidFill>
                  <a:srgbClr val="7030A0"/>
                </a:solidFill>
              </a:rPr>
              <a:t>(*Future scope</a:t>
            </a:r>
            <a:r>
              <a:rPr lang="en-US" sz="1400" dirty="0"/>
              <a:t>)</a:t>
            </a:r>
          </a:p>
        </p:txBody>
      </p:sp>
      <p:sp>
        <p:nvSpPr>
          <p:cNvPr id="4" name="Marcador de texto 3">
            <a:extLst>
              <a:ext uri="{FF2B5EF4-FFF2-40B4-BE49-F238E27FC236}">
                <a16:creationId xmlns:a16="http://schemas.microsoft.com/office/drawing/2014/main" id="{8FC01B22-0EA6-4C2B-AD36-F71117FF8221}"/>
              </a:ext>
            </a:extLst>
          </p:cNvPr>
          <p:cNvSpPr>
            <a:spLocks noGrp="1"/>
          </p:cNvSpPr>
          <p:nvPr>
            <p:ph type="body" sz="quarter" idx="18"/>
          </p:nvPr>
        </p:nvSpPr>
        <p:spPr>
          <a:xfrm>
            <a:off x="4320110" y="1665077"/>
            <a:ext cx="3629024" cy="2166258"/>
          </a:xfrm>
        </p:spPr>
        <p:txBody>
          <a:bodyPr>
            <a:normAutofit/>
          </a:bodyPr>
          <a:lstStyle/>
          <a:p>
            <a:pPr marL="285750" indent="-285750">
              <a:buFont typeface="Arial" panose="020B0604020202020204" pitchFamily="34" charset="0"/>
              <a:buChar char="•"/>
            </a:pPr>
            <a:r>
              <a:rPr lang="en-US" sz="1400" b="1" dirty="0"/>
              <a:t>Integrate with chatbots and Alexa</a:t>
            </a:r>
            <a:r>
              <a:rPr lang="en-US" sz="1400" dirty="0"/>
              <a:t>, </a:t>
            </a:r>
            <a:r>
              <a:rPr lang="en-US" sz="1400" b="1" dirty="0"/>
              <a:t>to respond to business questions directly, </a:t>
            </a:r>
            <a:r>
              <a:rPr lang="en-US" sz="1400" dirty="0"/>
              <a:t>such as </a:t>
            </a:r>
            <a:r>
              <a:rPr lang="en-US" sz="1400" b="1" dirty="0"/>
              <a:t>“Will the revenue increase %10 in the coming month?”</a:t>
            </a:r>
            <a:br>
              <a:rPr lang="en-US" sz="1400" b="1" dirty="0"/>
            </a:br>
            <a:br>
              <a:rPr lang="en-US" sz="1400" b="1" dirty="0"/>
            </a:br>
            <a:r>
              <a:rPr lang="en-US" sz="1400" dirty="0"/>
              <a:t>(no longer need to develop  KPI dashboards in the organization)</a:t>
            </a:r>
          </a:p>
          <a:p>
            <a:pPr marL="285750" indent="-285750">
              <a:buFont typeface="Arial" panose="020B0604020202020204" pitchFamily="34" charset="0"/>
              <a:buChar char="•"/>
            </a:pPr>
            <a:endParaRPr lang="en-US" altLang="es-ES" sz="1400" b="1" dirty="0">
              <a:solidFill>
                <a:srgbClr val="7030A0"/>
              </a:solidFill>
            </a:endParaRPr>
          </a:p>
        </p:txBody>
      </p:sp>
      <p:sp>
        <p:nvSpPr>
          <p:cNvPr id="6" name="Marcador de texto 5">
            <a:extLst>
              <a:ext uri="{FF2B5EF4-FFF2-40B4-BE49-F238E27FC236}">
                <a16:creationId xmlns:a16="http://schemas.microsoft.com/office/drawing/2014/main" id="{A1D70EED-DEFD-49A5-A494-61F2DC7C3359}"/>
              </a:ext>
            </a:extLst>
          </p:cNvPr>
          <p:cNvSpPr>
            <a:spLocks noGrp="1"/>
          </p:cNvSpPr>
          <p:nvPr>
            <p:ph type="body" sz="quarter" idx="19"/>
          </p:nvPr>
        </p:nvSpPr>
        <p:spPr>
          <a:xfrm>
            <a:off x="8298316" y="1659652"/>
            <a:ext cx="3752463" cy="2166258"/>
          </a:xfrm>
        </p:spPr>
        <p:txBody>
          <a:bodyPr>
            <a:normAutofit/>
          </a:bodyPr>
          <a:lstStyle/>
          <a:p>
            <a:pPr marL="285750" indent="-285750">
              <a:buFont typeface="Arial" panose="020B0604020202020204" pitchFamily="34" charset="0"/>
              <a:buChar char="•"/>
            </a:pPr>
            <a:r>
              <a:rPr lang="en-US" sz="1400" dirty="0"/>
              <a:t>Automatically analyze end-to-end business processes based on targets and take optimized actions. </a:t>
            </a:r>
            <a:br>
              <a:rPr lang="en-US" sz="1400" dirty="0"/>
            </a:br>
            <a:r>
              <a:rPr lang="en-US" altLang="es-ES" sz="1400" b="1" dirty="0">
                <a:solidFill>
                  <a:schemeClr val="bg2"/>
                </a:solidFill>
                <a:ea typeface="Helvetica Neue" panose="02000503000000020004" pitchFamily="2" charset="0"/>
                <a:cs typeface="Helvetica Neue" panose="02000503000000020004" pitchFamily="2" charset="0"/>
              </a:rPr>
              <a:t>For e.g., </a:t>
            </a:r>
            <a:r>
              <a:rPr lang="en-GB" altLang="es-ES" sz="1400" b="1" dirty="0">
                <a:solidFill>
                  <a:schemeClr val="bg2"/>
                </a:solidFill>
                <a:ea typeface="Helvetica Neue" panose="02000503000000020004" pitchFamily="2" charset="0"/>
                <a:cs typeface="Helvetica Neue" panose="02000503000000020004" pitchFamily="2" charset="0"/>
              </a:rPr>
              <a:t>Autonomously manage an e-commerce site’s end-to-end order-to-cash business process</a:t>
            </a:r>
            <a:endParaRPr lang="en-US" altLang="es-ES" sz="1400" b="1" dirty="0">
              <a:solidFill>
                <a:schemeClr val="bg2"/>
              </a:solidFill>
              <a:ea typeface="Helvetica Neue" panose="02000503000000020004" pitchFamily="2" charset="0"/>
              <a:cs typeface="Helvetica Neue" panose="02000503000000020004" pitchFamily="2" charset="0"/>
            </a:endParaRPr>
          </a:p>
        </p:txBody>
      </p:sp>
      <p:sp>
        <p:nvSpPr>
          <p:cNvPr id="11" name="Marcador de texto 2">
            <a:extLst>
              <a:ext uri="{FF2B5EF4-FFF2-40B4-BE49-F238E27FC236}">
                <a16:creationId xmlns:a16="http://schemas.microsoft.com/office/drawing/2014/main" id="{A07066C4-6307-A648-9103-566761B87FC4}"/>
              </a:ext>
            </a:extLst>
          </p:cNvPr>
          <p:cNvSpPr txBox="1">
            <a:spLocks/>
          </p:cNvSpPr>
          <p:nvPr/>
        </p:nvSpPr>
        <p:spPr>
          <a:xfrm>
            <a:off x="352767" y="1344729"/>
            <a:ext cx="4267362" cy="3404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lang="es-ES" altLang="es-ES" sz="1800" kern="1200" dirty="0" smtClean="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1">
                    <a:lumMod val="75000"/>
                  </a:schemeClr>
                </a:solidFill>
                <a:latin typeface="Arial Black" panose="020B0A04020102020204" pitchFamily="34" charset="0"/>
                <a:ea typeface="+mj-ea"/>
                <a:cs typeface="+mj-cs"/>
              </a:rPr>
              <a:t>Embed into KPI dashboards</a:t>
            </a:r>
          </a:p>
        </p:txBody>
      </p:sp>
      <p:sp>
        <p:nvSpPr>
          <p:cNvPr id="14" name="Marcador de texto 2">
            <a:extLst>
              <a:ext uri="{FF2B5EF4-FFF2-40B4-BE49-F238E27FC236}">
                <a16:creationId xmlns:a16="http://schemas.microsoft.com/office/drawing/2014/main" id="{7A2248D8-1592-3E49-A776-EBE4E9D58EA8}"/>
              </a:ext>
            </a:extLst>
          </p:cNvPr>
          <p:cNvSpPr txBox="1">
            <a:spLocks/>
          </p:cNvSpPr>
          <p:nvPr/>
        </p:nvSpPr>
        <p:spPr>
          <a:xfrm>
            <a:off x="4380114" y="1379835"/>
            <a:ext cx="3629024" cy="3404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lang="es-ES" altLang="es-ES" sz="1800" kern="1200" dirty="0" smtClean="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s-ES" sz="1600" dirty="0">
                <a:solidFill>
                  <a:schemeClr val="accent1">
                    <a:lumMod val="75000"/>
                  </a:schemeClr>
                </a:solidFill>
                <a:latin typeface="Arial Black" panose="020B0A04020102020204" pitchFamily="34" charset="0"/>
                <a:ea typeface="+mj-ea"/>
                <a:cs typeface="+mj-cs"/>
              </a:rPr>
              <a:t>Answer KPQ’s by stakeholders</a:t>
            </a:r>
          </a:p>
        </p:txBody>
      </p:sp>
      <p:sp>
        <p:nvSpPr>
          <p:cNvPr id="15" name="Marcador de texto 2">
            <a:extLst>
              <a:ext uri="{FF2B5EF4-FFF2-40B4-BE49-F238E27FC236}">
                <a16:creationId xmlns:a16="http://schemas.microsoft.com/office/drawing/2014/main" id="{E97AA113-50A3-7E4A-86CA-2F39FB4A574F}"/>
              </a:ext>
            </a:extLst>
          </p:cNvPr>
          <p:cNvSpPr txBox="1">
            <a:spLocks/>
          </p:cNvSpPr>
          <p:nvPr/>
        </p:nvSpPr>
        <p:spPr>
          <a:xfrm>
            <a:off x="8280256" y="1359357"/>
            <a:ext cx="3848658" cy="3404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lang="es-ES" altLang="es-ES" sz="1800" kern="1200" dirty="0" smtClean="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s-ES" sz="1600" dirty="0">
                <a:solidFill>
                  <a:schemeClr val="accent1">
                    <a:lumMod val="75000"/>
                  </a:schemeClr>
                </a:solidFill>
                <a:latin typeface="Arial Black" panose="020B0A04020102020204" pitchFamily="34" charset="0"/>
                <a:ea typeface="+mj-ea"/>
                <a:cs typeface="+mj-cs"/>
              </a:rPr>
              <a:t>Automated business operations</a:t>
            </a:r>
          </a:p>
        </p:txBody>
      </p:sp>
      <p:sp>
        <p:nvSpPr>
          <p:cNvPr id="17" name="TextBox 16">
            <a:extLst>
              <a:ext uri="{FF2B5EF4-FFF2-40B4-BE49-F238E27FC236}">
                <a16:creationId xmlns:a16="http://schemas.microsoft.com/office/drawing/2014/main" id="{55F46DD0-0154-0F4B-B16D-7BA792E3F56F}"/>
              </a:ext>
            </a:extLst>
          </p:cNvPr>
          <p:cNvSpPr txBox="1"/>
          <p:nvPr/>
        </p:nvSpPr>
        <p:spPr>
          <a:xfrm>
            <a:off x="1638735" y="3415459"/>
            <a:ext cx="1244251" cy="246221"/>
          </a:xfrm>
          <a:prstGeom prst="rect">
            <a:avLst/>
          </a:prstGeom>
          <a:noFill/>
        </p:spPr>
        <p:txBody>
          <a:bodyPr wrap="none" rtlCol="0">
            <a:spAutoFit/>
          </a:bodyPr>
          <a:lstStyle/>
          <a:p>
            <a:r>
              <a:rPr lang="en-GB" sz="1000" b="1" dirty="0">
                <a:solidFill>
                  <a:schemeClr val="bg2"/>
                </a:solidFill>
              </a:rPr>
              <a:t>Monthly Revenue</a:t>
            </a:r>
          </a:p>
        </p:txBody>
      </p:sp>
      <p:sp>
        <p:nvSpPr>
          <p:cNvPr id="18" name="Rectangle 17">
            <a:extLst>
              <a:ext uri="{FF2B5EF4-FFF2-40B4-BE49-F238E27FC236}">
                <a16:creationId xmlns:a16="http://schemas.microsoft.com/office/drawing/2014/main" id="{71C638EC-0C6D-C148-BAFB-58D5CC883145}"/>
              </a:ext>
            </a:extLst>
          </p:cNvPr>
          <p:cNvSpPr/>
          <p:nvPr/>
        </p:nvSpPr>
        <p:spPr>
          <a:xfrm>
            <a:off x="560415" y="3658708"/>
            <a:ext cx="2523443" cy="13119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Actual</a:t>
            </a:r>
          </a:p>
        </p:txBody>
      </p:sp>
      <p:sp>
        <p:nvSpPr>
          <p:cNvPr id="19" name="Rectangle 18">
            <a:extLst>
              <a:ext uri="{FF2B5EF4-FFF2-40B4-BE49-F238E27FC236}">
                <a16:creationId xmlns:a16="http://schemas.microsoft.com/office/drawing/2014/main" id="{148B3039-3B0E-CC49-93B9-27A084BEBA9C}"/>
              </a:ext>
            </a:extLst>
          </p:cNvPr>
          <p:cNvSpPr/>
          <p:nvPr/>
        </p:nvSpPr>
        <p:spPr>
          <a:xfrm>
            <a:off x="560415" y="3829215"/>
            <a:ext cx="3007537" cy="131198"/>
          </a:xfrm>
          <a:prstGeom prst="rect">
            <a:avLst/>
          </a:prstGeom>
          <a:solidFill>
            <a:schemeClr val="accent3"/>
          </a:solidFill>
          <a:ln>
            <a:solidFill>
              <a:srgbClr val="E6B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2"/>
                </a:solidFill>
              </a:rPr>
              <a:t>Budgeted</a:t>
            </a:r>
          </a:p>
        </p:txBody>
      </p:sp>
      <p:sp>
        <p:nvSpPr>
          <p:cNvPr id="21" name="TextBox 20">
            <a:extLst>
              <a:ext uri="{FF2B5EF4-FFF2-40B4-BE49-F238E27FC236}">
                <a16:creationId xmlns:a16="http://schemas.microsoft.com/office/drawing/2014/main" id="{0079CB27-6F9E-F74D-B1C4-76CAA20C0489}"/>
              </a:ext>
            </a:extLst>
          </p:cNvPr>
          <p:cNvSpPr txBox="1"/>
          <p:nvPr/>
        </p:nvSpPr>
        <p:spPr>
          <a:xfrm>
            <a:off x="2906445" y="3771566"/>
            <a:ext cx="713657" cy="246221"/>
          </a:xfrm>
          <a:prstGeom prst="rect">
            <a:avLst/>
          </a:prstGeom>
          <a:noFill/>
        </p:spPr>
        <p:txBody>
          <a:bodyPr wrap="none" rtlCol="0">
            <a:spAutoFit/>
          </a:bodyPr>
          <a:lstStyle/>
          <a:p>
            <a:r>
              <a:rPr lang="en-GB" sz="1000" b="1" dirty="0">
                <a:solidFill>
                  <a:schemeClr val="bg2"/>
                </a:solidFill>
              </a:rPr>
              <a:t>£100,000</a:t>
            </a:r>
          </a:p>
        </p:txBody>
      </p:sp>
      <p:sp>
        <p:nvSpPr>
          <p:cNvPr id="22" name="TextBox 21">
            <a:extLst>
              <a:ext uri="{FF2B5EF4-FFF2-40B4-BE49-F238E27FC236}">
                <a16:creationId xmlns:a16="http://schemas.microsoft.com/office/drawing/2014/main" id="{6BBA7FE8-65A0-EE46-A250-93F677BC4A07}"/>
              </a:ext>
            </a:extLst>
          </p:cNvPr>
          <p:cNvSpPr txBox="1"/>
          <p:nvPr/>
        </p:nvSpPr>
        <p:spPr>
          <a:xfrm>
            <a:off x="2433731" y="3605240"/>
            <a:ext cx="643125" cy="246221"/>
          </a:xfrm>
          <a:prstGeom prst="rect">
            <a:avLst/>
          </a:prstGeom>
          <a:noFill/>
        </p:spPr>
        <p:txBody>
          <a:bodyPr wrap="none" rtlCol="0">
            <a:spAutoFit/>
          </a:bodyPr>
          <a:lstStyle/>
          <a:p>
            <a:r>
              <a:rPr lang="en-GB" sz="1000" b="1" dirty="0">
                <a:solidFill>
                  <a:schemeClr val="bg1"/>
                </a:solidFill>
              </a:rPr>
              <a:t>£80,000</a:t>
            </a:r>
          </a:p>
        </p:txBody>
      </p:sp>
      <p:sp>
        <p:nvSpPr>
          <p:cNvPr id="23" name="Rectangle 22">
            <a:extLst>
              <a:ext uri="{FF2B5EF4-FFF2-40B4-BE49-F238E27FC236}">
                <a16:creationId xmlns:a16="http://schemas.microsoft.com/office/drawing/2014/main" id="{713E8071-9DAE-0B46-B291-A26F1ADEA7B1}"/>
              </a:ext>
            </a:extLst>
          </p:cNvPr>
          <p:cNvSpPr/>
          <p:nvPr/>
        </p:nvSpPr>
        <p:spPr>
          <a:xfrm>
            <a:off x="264658" y="3227101"/>
            <a:ext cx="3761470" cy="2157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Existing KPI dashboard</a:t>
            </a:r>
          </a:p>
        </p:txBody>
      </p:sp>
      <p:sp>
        <p:nvSpPr>
          <p:cNvPr id="24" name="Rectangle 23">
            <a:extLst>
              <a:ext uri="{FF2B5EF4-FFF2-40B4-BE49-F238E27FC236}">
                <a16:creationId xmlns:a16="http://schemas.microsoft.com/office/drawing/2014/main" id="{748B397D-A39B-D949-BBC4-5F9F35F77C9F}"/>
              </a:ext>
            </a:extLst>
          </p:cNvPr>
          <p:cNvSpPr/>
          <p:nvPr/>
        </p:nvSpPr>
        <p:spPr>
          <a:xfrm>
            <a:off x="264657" y="4052894"/>
            <a:ext cx="3761469" cy="1767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Extend dashboards with AIOps4B</a:t>
            </a:r>
          </a:p>
        </p:txBody>
      </p:sp>
      <p:sp>
        <p:nvSpPr>
          <p:cNvPr id="27" name="Rectangle 26">
            <a:extLst>
              <a:ext uri="{FF2B5EF4-FFF2-40B4-BE49-F238E27FC236}">
                <a16:creationId xmlns:a16="http://schemas.microsoft.com/office/drawing/2014/main" id="{6021E21E-697B-6941-BF5B-FD0CC4CDBE8F}"/>
              </a:ext>
            </a:extLst>
          </p:cNvPr>
          <p:cNvSpPr/>
          <p:nvPr/>
        </p:nvSpPr>
        <p:spPr>
          <a:xfrm>
            <a:off x="264659" y="4233610"/>
            <a:ext cx="3761469" cy="25760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0710240-0D5C-B746-A159-BE79F33C4EBD}"/>
              </a:ext>
            </a:extLst>
          </p:cNvPr>
          <p:cNvPicPr>
            <a:picLocks noChangeAspect="1"/>
          </p:cNvPicPr>
          <p:nvPr/>
        </p:nvPicPr>
        <p:blipFill rotWithShape="1">
          <a:blip r:embed="rId3"/>
          <a:srcRect b="37649"/>
          <a:stretch/>
        </p:blipFill>
        <p:spPr>
          <a:xfrm>
            <a:off x="332978" y="5769728"/>
            <a:ext cx="2118881" cy="969270"/>
          </a:xfrm>
          <a:prstGeom prst="rect">
            <a:avLst/>
          </a:prstGeom>
          <a:ln>
            <a:solidFill>
              <a:schemeClr val="bg1">
                <a:lumMod val="50000"/>
              </a:schemeClr>
            </a:solidFill>
          </a:ln>
        </p:spPr>
      </p:pic>
      <p:pic>
        <p:nvPicPr>
          <p:cNvPr id="31" name="Picture 30">
            <a:extLst>
              <a:ext uri="{FF2B5EF4-FFF2-40B4-BE49-F238E27FC236}">
                <a16:creationId xmlns:a16="http://schemas.microsoft.com/office/drawing/2014/main" id="{35FAB011-A1C9-1540-8754-0900A620CA2D}"/>
              </a:ext>
            </a:extLst>
          </p:cNvPr>
          <p:cNvPicPr>
            <a:picLocks noChangeAspect="1"/>
          </p:cNvPicPr>
          <p:nvPr/>
        </p:nvPicPr>
        <p:blipFill>
          <a:blip r:embed="rId4"/>
          <a:stretch>
            <a:fillRect/>
          </a:stretch>
        </p:blipFill>
        <p:spPr>
          <a:xfrm>
            <a:off x="670015" y="4264384"/>
            <a:ext cx="2788336" cy="1455449"/>
          </a:xfrm>
          <a:prstGeom prst="rect">
            <a:avLst/>
          </a:prstGeom>
          <a:ln>
            <a:solidFill>
              <a:schemeClr val="bg1">
                <a:lumMod val="50000"/>
              </a:schemeClr>
            </a:solidFill>
          </a:ln>
        </p:spPr>
      </p:pic>
      <p:pic>
        <p:nvPicPr>
          <p:cNvPr id="32" name="Picture 2" descr="Chat window for smartphone Royalty Free Vector Image">
            <a:extLst>
              <a:ext uri="{FF2B5EF4-FFF2-40B4-BE49-F238E27FC236}">
                <a16:creationId xmlns:a16="http://schemas.microsoft.com/office/drawing/2014/main" id="{D2698F7D-6BA9-344D-8547-55A1AAD2EC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900" t="8542" r="28855" b="15905"/>
          <a:stretch/>
        </p:blipFill>
        <p:spPr bwMode="auto">
          <a:xfrm>
            <a:off x="4875599" y="4264384"/>
            <a:ext cx="1319027" cy="237884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mazon Alexa:Amazon.com:Appstore for Android">
            <a:extLst>
              <a:ext uri="{FF2B5EF4-FFF2-40B4-BE49-F238E27FC236}">
                <a16:creationId xmlns:a16="http://schemas.microsoft.com/office/drawing/2014/main" id="{CFC7FA31-C2B9-8047-9057-F7D49A610B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704" y="4883258"/>
            <a:ext cx="907207" cy="9072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utomation Banner with icons, autonomous, innovation, improvement,  industry, productivity, repeatability systems in business processes. Stock  Vector | Adobe Stock">
            <a:extLst>
              <a:ext uri="{FF2B5EF4-FFF2-40B4-BE49-F238E27FC236}">
                <a16:creationId xmlns:a16="http://schemas.microsoft.com/office/drawing/2014/main" id="{B87BCDD4-E61F-0F4C-84CB-1B93899C27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1618" y="4745120"/>
            <a:ext cx="3616853" cy="13020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49970F-B9FD-7E46-94E5-9904C450BC38}"/>
              </a:ext>
            </a:extLst>
          </p:cNvPr>
          <p:cNvPicPr>
            <a:picLocks noChangeAspect="1"/>
          </p:cNvPicPr>
          <p:nvPr/>
        </p:nvPicPr>
        <p:blipFill>
          <a:blip r:embed="rId8"/>
          <a:stretch>
            <a:fillRect/>
          </a:stretch>
        </p:blipFill>
        <p:spPr>
          <a:xfrm>
            <a:off x="2486448" y="5790465"/>
            <a:ext cx="1444035" cy="948533"/>
          </a:xfrm>
          <a:prstGeom prst="rect">
            <a:avLst/>
          </a:prstGeom>
          <a:ln>
            <a:solidFill>
              <a:schemeClr val="bg1">
                <a:lumMod val="50000"/>
              </a:schemeClr>
            </a:solidFill>
          </a:ln>
        </p:spPr>
      </p:pic>
      <p:sp>
        <p:nvSpPr>
          <p:cNvPr id="7" name="TextBox 6">
            <a:extLst>
              <a:ext uri="{FF2B5EF4-FFF2-40B4-BE49-F238E27FC236}">
                <a16:creationId xmlns:a16="http://schemas.microsoft.com/office/drawing/2014/main" id="{E4FE6B49-F6E1-1F4B-8096-77CE27FBA3A5}"/>
              </a:ext>
            </a:extLst>
          </p:cNvPr>
          <p:cNvSpPr txBox="1"/>
          <p:nvPr/>
        </p:nvSpPr>
        <p:spPr>
          <a:xfrm>
            <a:off x="1221320" y="4249753"/>
            <a:ext cx="1595309" cy="230832"/>
          </a:xfrm>
          <a:prstGeom prst="rect">
            <a:avLst/>
          </a:prstGeom>
          <a:noFill/>
        </p:spPr>
        <p:txBody>
          <a:bodyPr wrap="none" rtlCol="0">
            <a:spAutoFit/>
          </a:bodyPr>
          <a:lstStyle/>
          <a:p>
            <a:r>
              <a:rPr lang="en-GB" sz="900" b="1" dirty="0">
                <a:solidFill>
                  <a:schemeClr val="bg2"/>
                </a:solidFill>
              </a:rPr>
              <a:t>Automated trend analysis</a:t>
            </a:r>
          </a:p>
        </p:txBody>
      </p:sp>
      <p:sp>
        <p:nvSpPr>
          <p:cNvPr id="26" name="TextBox 25">
            <a:extLst>
              <a:ext uri="{FF2B5EF4-FFF2-40B4-BE49-F238E27FC236}">
                <a16:creationId xmlns:a16="http://schemas.microsoft.com/office/drawing/2014/main" id="{30D562D5-A3F3-3142-A89F-7F1A4494354C}"/>
              </a:ext>
            </a:extLst>
          </p:cNvPr>
          <p:cNvSpPr txBox="1"/>
          <p:nvPr/>
        </p:nvSpPr>
        <p:spPr>
          <a:xfrm>
            <a:off x="3000884" y="4986962"/>
            <a:ext cx="864339" cy="230832"/>
          </a:xfrm>
          <a:prstGeom prst="rect">
            <a:avLst/>
          </a:prstGeom>
          <a:noFill/>
        </p:spPr>
        <p:txBody>
          <a:bodyPr wrap="none" rtlCol="0">
            <a:spAutoFit/>
          </a:bodyPr>
          <a:lstStyle/>
          <a:p>
            <a:r>
              <a:rPr lang="en-GB" sz="900" b="1" dirty="0">
                <a:solidFill>
                  <a:srgbClr val="FF0000"/>
                </a:solidFill>
              </a:rPr>
              <a:t>Future trend</a:t>
            </a:r>
          </a:p>
        </p:txBody>
      </p:sp>
      <p:sp>
        <p:nvSpPr>
          <p:cNvPr id="28" name="TextBox 27">
            <a:extLst>
              <a:ext uri="{FF2B5EF4-FFF2-40B4-BE49-F238E27FC236}">
                <a16:creationId xmlns:a16="http://schemas.microsoft.com/office/drawing/2014/main" id="{1948FBFE-23EF-F042-80AE-8531B3A05825}"/>
              </a:ext>
            </a:extLst>
          </p:cNvPr>
          <p:cNvSpPr txBox="1"/>
          <p:nvPr/>
        </p:nvSpPr>
        <p:spPr>
          <a:xfrm>
            <a:off x="767548" y="4456964"/>
            <a:ext cx="845103" cy="230832"/>
          </a:xfrm>
          <a:prstGeom prst="rect">
            <a:avLst/>
          </a:prstGeom>
          <a:noFill/>
        </p:spPr>
        <p:txBody>
          <a:bodyPr wrap="none" rtlCol="0">
            <a:spAutoFit/>
          </a:bodyPr>
          <a:lstStyle/>
          <a:p>
            <a:r>
              <a:rPr lang="en-GB" sz="900" b="1" dirty="0">
                <a:solidFill>
                  <a:srgbClr val="FF0000"/>
                </a:solidFill>
              </a:rPr>
              <a:t>Past trend 1</a:t>
            </a:r>
          </a:p>
        </p:txBody>
      </p:sp>
      <p:sp>
        <p:nvSpPr>
          <p:cNvPr id="29" name="TextBox 28">
            <a:extLst>
              <a:ext uri="{FF2B5EF4-FFF2-40B4-BE49-F238E27FC236}">
                <a16:creationId xmlns:a16="http://schemas.microsoft.com/office/drawing/2014/main" id="{2743D667-80F4-EA42-A410-2F7F9635463B}"/>
              </a:ext>
            </a:extLst>
          </p:cNvPr>
          <p:cNvSpPr txBox="1"/>
          <p:nvPr/>
        </p:nvSpPr>
        <p:spPr>
          <a:xfrm>
            <a:off x="1971526" y="4873293"/>
            <a:ext cx="845103" cy="230832"/>
          </a:xfrm>
          <a:prstGeom prst="rect">
            <a:avLst/>
          </a:prstGeom>
          <a:noFill/>
        </p:spPr>
        <p:txBody>
          <a:bodyPr wrap="none" rtlCol="0">
            <a:spAutoFit/>
          </a:bodyPr>
          <a:lstStyle/>
          <a:p>
            <a:r>
              <a:rPr lang="en-GB" sz="900" b="1" dirty="0">
                <a:solidFill>
                  <a:srgbClr val="FF0000"/>
                </a:solidFill>
              </a:rPr>
              <a:t>Past trend 2</a:t>
            </a:r>
          </a:p>
        </p:txBody>
      </p:sp>
      <p:sp>
        <p:nvSpPr>
          <p:cNvPr id="33" name="Rectangle 32">
            <a:extLst>
              <a:ext uri="{FF2B5EF4-FFF2-40B4-BE49-F238E27FC236}">
                <a16:creationId xmlns:a16="http://schemas.microsoft.com/office/drawing/2014/main" id="{1FDA7D88-E6F8-3B4B-8A22-101F576A3B54}"/>
              </a:ext>
            </a:extLst>
          </p:cNvPr>
          <p:cNvSpPr/>
          <p:nvPr/>
        </p:nvSpPr>
        <p:spPr>
          <a:xfrm>
            <a:off x="4280521" y="4052894"/>
            <a:ext cx="3761469" cy="272162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65B45ED4-9C13-0440-9569-C9452B629F8D}"/>
              </a:ext>
            </a:extLst>
          </p:cNvPr>
          <p:cNvSpPr/>
          <p:nvPr/>
        </p:nvSpPr>
        <p:spPr>
          <a:xfrm>
            <a:off x="8289311" y="4052894"/>
            <a:ext cx="3761469" cy="272162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8F12CBDA-55D6-B24F-9B89-CD6E36CE0C01}"/>
              </a:ext>
            </a:extLst>
          </p:cNvPr>
          <p:cNvSpPr txBox="1"/>
          <p:nvPr/>
        </p:nvSpPr>
        <p:spPr>
          <a:xfrm>
            <a:off x="397105" y="641550"/>
            <a:ext cx="11408654" cy="307777"/>
          </a:xfrm>
          <a:prstGeom prst="rect">
            <a:avLst/>
          </a:prstGeom>
          <a:noFill/>
        </p:spPr>
        <p:txBody>
          <a:bodyPr wrap="square" rtlCol="0">
            <a:spAutoFit/>
          </a:bodyPr>
          <a:lstStyle/>
          <a:p>
            <a:r>
              <a:rPr lang="en-GB" sz="1400" b="1" dirty="0">
                <a:solidFill>
                  <a:schemeClr val="bg1">
                    <a:lumMod val="50000"/>
                  </a:schemeClr>
                </a:solidFill>
              </a:rPr>
              <a:t>AIOps4B can be used for several use-cases</a:t>
            </a:r>
          </a:p>
        </p:txBody>
      </p:sp>
      <p:cxnSp>
        <p:nvCxnSpPr>
          <p:cNvPr id="36" name="Straight Connector 35">
            <a:extLst>
              <a:ext uri="{FF2B5EF4-FFF2-40B4-BE49-F238E27FC236}">
                <a16:creationId xmlns:a16="http://schemas.microsoft.com/office/drawing/2014/main" id="{589F463B-AA1D-BB4B-B882-6E68C7B62E1B}"/>
              </a:ext>
            </a:extLst>
          </p:cNvPr>
          <p:cNvCxnSpPr>
            <a:cxnSpLocks/>
          </p:cNvCxnSpPr>
          <p:nvPr/>
        </p:nvCxnSpPr>
        <p:spPr>
          <a:xfrm flipV="1">
            <a:off x="696688" y="4370350"/>
            <a:ext cx="89750" cy="8692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273CE5A-B0CA-6B47-BFCA-D4839625F385}"/>
              </a:ext>
            </a:extLst>
          </p:cNvPr>
          <p:cNvCxnSpPr>
            <a:cxnSpLocks/>
          </p:cNvCxnSpPr>
          <p:nvPr/>
        </p:nvCxnSpPr>
        <p:spPr>
          <a:xfrm flipV="1">
            <a:off x="2207729" y="5124215"/>
            <a:ext cx="495841" cy="185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718549-9E9D-254C-8670-6917E8E58540}"/>
              </a:ext>
            </a:extLst>
          </p:cNvPr>
          <p:cNvCxnSpPr>
            <a:cxnSpLocks/>
          </p:cNvCxnSpPr>
          <p:nvPr/>
        </p:nvCxnSpPr>
        <p:spPr>
          <a:xfrm>
            <a:off x="2879426" y="5137099"/>
            <a:ext cx="542643" cy="2550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ight Arrow 41">
            <a:extLst>
              <a:ext uri="{FF2B5EF4-FFF2-40B4-BE49-F238E27FC236}">
                <a16:creationId xmlns:a16="http://schemas.microsoft.com/office/drawing/2014/main" id="{91DAE519-3B49-D148-86D6-861B36580F8C}"/>
              </a:ext>
            </a:extLst>
          </p:cNvPr>
          <p:cNvSpPr/>
          <p:nvPr/>
        </p:nvSpPr>
        <p:spPr>
          <a:xfrm>
            <a:off x="411906" y="874340"/>
            <a:ext cx="7760576" cy="48501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2"/>
                </a:solidFill>
              </a:rPr>
              <a:t>Business decision making</a:t>
            </a:r>
          </a:p>
        </p:txBody>
      </p:sp>
      <p:sp>
        <p:nvSpPr>
          <p:cNvPr id="43" name="Right Arrow 42">
            <a:extLst>
              <a:ext uri="{FF2B5EF4-FFF2-40B4-BE49-F238E27FC236}">
                <a16:creationId xmlns:a16="http://schemas.microsoft.com/office/drawing/2014/main" id="{03DAB52C-22BA-1642-90FB-2A013B0D193A}"/>
              </a:ext>
            </a:extLst>
          </p:cNvPr>
          <p:cNvSpPr/>
          <p:nvPr/>
        </p:nvSpPr>
        <p:spPr>
          <a:xfrm>
            <a:off x="8298316" y="874340"/>
            <a:ext cx="3669394" cy="48501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2"/>
                </a:solidFill>
              </a:rPr>
              <a:t>Business operations</a:t>
            </a:r>
          </a:p>
        </p:txBody>
      </p:sp>
    </p:spTree>
    <p:extLst>
      <p:ext uri="{BB962C8B-B14F-4D97-AF65-F5344CB8AC3E}">
        <p14:creationId xmlns:p14="http://schemas.microsoft.com/office/powerpoint/2010/main" val="423094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a:extLst>
              <a:ext uri="{FF2B5EF4-FFF2-40B4-BE49-F238E27FC236}">
                <a16:creationId xmlns:a16="http://schemas.microsoft.com/office/drawing/2014/main" id="{38764A8C-3766-374F-ABE9-0EF772952C24}"/>
              </a:ext>
            </a:extLst>
          </p:cNvPr>
          <p:cNvSpPr/>
          <p:nvPr/>
        </p:nvSpPr>
        <p:spPr>
          <a:xfrm>
            <a:off x="7123614" y="5180805"/>
            <a:ext cx="4389114" cy="58591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66" name="CasellaDiTesto 121">
            <a:extLst>
              <a:ext uri="{FF2B5EF4-FFF2-40B4-BE49-F238E27FC236}">
                <a16:creationId xmlns:a16="http://schemas.microsoft.com/office/drawing/2014/main" id="{BCD5E072-FBA6-422B-AE9D-CC6AF7E52200}"/>
              </a:ext>
            </a:extLst>
          </p:cNvPr>
          <p:cNvSpPr txBox="1">
            <a:spLocks noChangeArrowheads="1"/>
          </p:cNvSpPr>
          <p:nvPr/>
        </p:nvSpPr>
        <p:spPr bwMode="auto">
          <a:xfrm>
            <a:off x="1947535" y="6480002"/>
            <a:ext cx="13879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a:solidFill>
                  <a:srgbClr val="FF0000"/>
                </a:solidFill>
                <a:latin typeface="Arial" pitchFamily="34" charset="0"/>
                <a:ea typeface="HGP創英角ｺﾞｼｯｸUB"/>
                <a:cs typeface="HGP創英角ｺﾞｼｯｸUB"/>
              </a:defRPr>
            </a:lvl1pPr>
            <a:lvl2pPr marL="742950" indent="-285750" eaLnBrk="0" hangingPunct="0">
              <a:defRPr kumimoji="1" sz="1400">
                <a:solidFill>
                  <a:srgbClr val="FF0000"/>
                </a:solidFill>
                <a:latin typeface="Arial" pitchFamily="34" charset="0"/>
                <a:ea typeface="HGP創英角ｺﾞｼｯｸUB"/>
                <a:cs typeface="HGP創英角ｺﾞｼｯｸUB"/>
              </a:defRPr>
            </a:lvl2pPr>
            <a:lvl3pPr marL="1143000" indent="-228600" eaLnBrk="0" hangingPunct="0">
              <a:defRPr kumimoji="1" sz="1400">
                <a:solidFill>
                  <a:srgbClr val="FF0000"/>
                </a:solidFill>
                <a:latin typeface="Arial" pitchFamily="34" charset="0"/>
                <a:ea typeface="HGP創英角ｺﾞｼｯｸUB"/>
                <a:cs typeface="HGP創英角ｺﾞｼｯｸUB"/>
              </a:defRPr>
            </a:lvl3pPr>
            <a:lvl4pPr marL="1600200" indent="-228600" eaLnBrk="0" hangingPunct="0">
              <a:defRPr kumimoji="1" sz="1400">
                <a:solidFill>
                  <a:srgbClr val="FF0000"/>
                </a:solidFill>
                <a:latin typeface="Arial" pitchFamily="34" charset="0"/>
                <a:ea typeface="HGP創英角ｺﾞｼｯｸUB"/>
                <a:cs typeface="HGP創英角ｺﾞｼｯｸUB"/>
              </a:defRPr>
            </a:lvl4pPr>
            <a:lvl5pPr marL="2057400" indent="-228600" eaLnBrk="0" hangingPunct="0">
              <a:defRPr kumimoji="1" sz="1400">
                <a:solidFill>
                  <a:srgbClr val="FF0000"/>
                </a:solidFill>
                <a:latin typeface="Arial" pitchFamily="34" charset="0"/>
                <a:ea typeface="HGP創英角ｺﾞｼｯｸUB"/>
                <a:cs typeface="HGP創英角ｺﾞｼｯｸUB"/>
              </a:defRPr>
            </a:lvl5pPr>
            <a:lvl6pPr marL="25146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6pPr>
            <a:lvl7pPr marL="29718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7pPr>
            <a:lvl8pPr marL="34290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8pPr>
            <a:lvl9pPr marL="38862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9pPr>
          </a:lstStyle>
          <a:p>
            <a:pPr eaLnBrk="1" hangingPunct="1"/>
            <a:r>
              <a:rPr lang="en-GB" altLang="it-IT" sz="1100" dirty="0">
                <a:solidFill>
                  <a:srgbClr val="002060"/>
                </a:solidFill>
                <a:latin typeface="+mn-lt"/>
                <a:cs typeface="Arial" panose="020B0604020202020204" pitchFamily="34" charset="0"/>
              </a:rPr>
              <a:t>Data pipeline</a:t>
            </a:r>
          </a:p>
        </p:txBody>
      </p:sp>
      <p:sp>
        <p:nvSpPr>
          <p:cNvPr id="67" name="CasellaDiTesto 121">
            <a:extLst>
              <a:ext uri="{FF2B5EF4-FFF2-40B4-BE49-F238E27FC236}">
                <a16:creationId xmlns:a16="http://schemas.microsoft.com/office/drawing/2014/main" id="{4236ED86-EF34-40AF-A71D-1C13E3FD8922}"/>
              </a:ext>
            </a:extLst>
          </p:cNvPr>
          <p:cNvSpPr txBox="1">
            <a:spLocks noChangeArrowheads="1"/>
          </p:cNvSpPr>
          <p:nvPr/>
        </p:nvSpPr>
        <p:spPr bwMode="auto">
          <a:xfrm>
            <a:off x="3282357" y="6491809"/>
            <a:ext cx="13879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a:solidFill>
                  <a:srgbClr val="FF0000"/>
                </a:solidFill>
                <a:latin typeface="Arial" pitchFamily="34" charset="0"/>
                <a:ea typeface="HGP創英角ｺﾞｼｯｸUB"/>
                <a:cs typeface="HGP創英角ｺﾞｼｯｸUB"/>
              </a:defRPr>
            </a:lvl1pPr>
            <a:lvl2pPr marL="742950" indent="-285750" eaLnBrk="0" hangingPunct="0">
              <a:defRPr kumimoji="1" sz="1400">
                <a:solidFill>
                  <a:srgbClr val="FF0000"/>
                </a:solidFill>
                <a:latin typeface="Arial" pitchFamily="34" charset="0"/>
                <a:ea typeface="HGP創英角ｺﾞｼｯｸUB"/>
                <a:cs typeface="HGP創英角ｺﾞｼｯｸUB"/>
              </a:defRPr>
            </a:lvl2pPr>
            <a:lvl3pPr marL="1143000" indent="-228600" eaLnBrk="0" hangingPunct="0">
              <a:defRPr kumimoji="1" sz="1400">
                <a:solidFill>
                  <a:srgbClr val="FF0000"/>
                </a:solidFill>
                <a:latin typeface="Arial" pitchFamily="34" charset="0"/>
                <a:ea typeface="HGP創英角ｺﾞｼｯｸUB"/>
                <a:cs typeface="HGP創英角ｺﾞｼｯｸUB"/>
              </a:defRPr>
            </a:lvl3pPr>
            <a:lvl4pPr marL="1600200" indent="-228600" eaLnBrk="0" hangingPunct="0">
              <a:defRPr kumimoji="1" sz="1400">
                <a:solidFill>
                  <a:srgbClr val="FF0000"/>
                </a:solidFill>
                <a:latin typeface="Arial" pitchFamily="34" charset="0"/>
                <a:ea typeface="HGP創英角ｺﾞｼｯｸUB"/>
                <a:cs typeface="HGP創英角ｺﾞｼｯｸUB"/>
              </a:defRPr>
            </a:lvl4pPr>
            <a:lvl5pPr marL="2057400" indent="-228600" eaLnBrk="0" hangingPunct="0">
              <a:defRPr kumimoji="1" sz="1400">
                <a:solidFill>
                  <a:srgbClr val="FF0000"/>
                </a:solidFill>
                <a:latin typeface="Arial" pitchFamily="34" charset="0"/>
                <a:ea typeface="HGP創英角ｺﾞｼｯｸUB"/>
                <a:cs typeface="HGP創英角ｺﾞｼｯｸUB"/>
              </a:defRPr>
            </a:lvl5pPr>
            <a:lvl6pPr marL="25146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6pPr>
            <a:lvl7pPr marL="29718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7pPr>
            <a:lvl8pPr marL="34290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8pPr>
            <a:lvl9pPr marL="38862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9pPr>
          </a:lstStyle>
          <a:p>
            <a:pPr eaLnBrk="1" hangingPunct="1"/>
            <a:r>
              <a:rPr lang="en-GB" altLang="it-IT" sz="1100" dirty="0">
                <a:solidFill>
                  <a:srgbClr val="002060"/>
                </a:solidFill>
                <a:latin typeface="+mn-lt"/>
                <a:cs typeface="Arial" panose="020B0604020202020204" pitchFamily="34" charset="0"/>
              </a:rPr>
              <a:t>Application</a:t>
            </a:r>
          </a:p>
        </p:txBody>
      </p:sp>
      <p:sp>
        <p:nvSpPr>
          <p:cNvPr id="68" name="CasellaDiTesto 121">
            <a:extLst>
              <a:ext uri="{FF2B5EF4-FFF2-40B4-BE49-F238E27FC236}">
                <a16:creationId xmlns:a16="http://schemas.microsoft.com/office/drawing/2014/main" id="{639863A0-C91F-494C-A322-AE65F24429C7}"/>
              </a:ext>
            </a:extLst>
          </p:cNvPr>
          <p:cNvSpPr txBox="1">
            <a:spLocks noChangeArrowheads="1"/>
          </p:cNvSpPr>
          <p:nvPr/>
        </p:nvSpPr>
        <p:spPr bwMode="auto">
          <a:xfrm>
            <a:off x="8156435" y="6491809"/>
            <a:ext cx="1540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a:solidFill>
                  <a:srgbClr val="FF0000"/>
                </a:solidFill>
                <a:latin typeface="Arial" pitchFamily="34" charset="0"/>
                <a:ea typeface="HGP創英角ｺﾞｼｯｸUB"/>
                <a:cs typeface="HGP創英角ｺﾞｼｯｸUB"/>
              </a:defRPr>
            </a:lvl1pPr>
            <a:lvl2pPr marL="742950" indent="-285750" eaLnBrk="0" hangingPunct="0">
              <a:defRPr kumimoji="1" sz="1400">
                <a:solidFill>
                  <a:srgbClr val="FF0000"/>
                </a:solidFill>
                <a:latin typeface="Arial" pitchFamily="34" charset="0"/>
                <a:ea typeface="HGP創英角ｺﾞｼｯｸUB"/>
                <a:cs typeface="HGP創英角ｺﾞｼｯｸUB"/>
              </a:defRPr>
            </a:lvl2pPr>
            <a:lvl3pPr marL="1143000" indent="-228600" eaLnBrk="0" hangingPunct="0">
              <a:defRPr kumimoji="1" sz="1400">
                <a:solidFill>
                  <a:srgbClr val="FF0000"/>
                </a:solidFill>
                <a:latin typeface="Arial" pitchFamily="34" charset="0"/>
                <a:ea typeface="HGP創英角ｺﾞｼｯｸUB"/>
                <a:cs typeface="HGP創英角ｺﾞｼｯｸUB"/>
              </a:defRPr>
            </a:lvl3pPr>
            <a:lvl4pPr marL="1600200" indent="-228600" eaLnBrk="0" hangingPunct="0">
              <a:defRPr kumimoji="1" sz="1400">
                <a:solidFill>
                  <a:srgbClr val="FF0000"/>
                </a:solidFill>
                <a:latin typeface="Arial" pitchFamily="34" charset="0"/>
                <a:ea typeface="HGP創英角ｺﾞｼｯｸUB"/>
                <a:cs typeface="HGP創英角ｺﾞｼｯｸUB"/>
              </a:defRPr>
            </a:lvl4pPr>
            <a:lvl5pPr marL="2057400" indent="-228600" eaLnBrk="0" hangingPunct="0">
              <a:defRPr kumimoji="1" sz="1400">
                <a:solidFill>
                  <a:srgbClr val="FF0000"/>
                </a:solidFill>
                <a:latin typeface="Arial" pitchFamily="34" charset="0"/>
                <a:ea typeface="HGP創英角ｺﾞｼｯｸUB"/>
                <a:cs typeface="HGP創英角ｺﾞｼｯｸUB"/>
              </a:defRPr>
            </a:lvl5pPr>
            <a:lvl6pPr marL="25146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6pPr>
            <a:lvl7pPr marL="29718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7pPr>
            <a:lvl8pPr marL="34290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8pPr>
            <a:lvl9pPr marL="38862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9pPr>
          </a:lstStyle>
          <a:p>
            <a:pPr eaLnBrk="1" hangingPunct="1"/>
            <a:r>
              <a:rPr lang="it-IT" altLang="it-IT" sz="1100" dirty="0">
                <a:solidFill>
                  <a:srgbClr val="002060"/>
                </a:solidFill>
                <a:latin typeface="+mn-lt"/>
                <a:cs typeface="Arial" panose="020B0604020202020204" pitchFamily="34" charset="0"/>
              </a:rPr>
              <a:t>External Systems</a:t>
            </a:r>
          </a:p>
        </p:txBody>
      </p:sp>
      <p:sp>
        <p:nvSpPr>
          <p:cNvPr id="69" name="Rettangolo 18">
            <a:extLst>
              <a:ext uri="{FF2B5EF4-FFF2-40B4-BE49-F238E27FC236}">
                <a16:creationId xmlns:a16="http://schemas.microsoft.com/office/drawing/2014/main" id="{A12D704B-9FFF-4E62-8DD8-86948DCD4FA7}"/>
              </a:ext>
            </a:extLst>
          </p:cNvPr>
          <p:cNvSpPr/>
          <p:nvPr/>
        </p:nvSpPr>
        <p:spPr>
          <a:xfrm>
            <a:off x="7791360" y="6525085"/>
            <a:ext cx="324165" cy="180000"/>
          </a:xfrm>
          <a:prstGeom prst="rect">
            <a:avLst/>
          </a:prstGeom>
          <a:solidFill>
            <a:srgbClr val="E6B600"/>
          </a:solidFill>
          <a:ln w="28575">
            <a:noFill/>
            <a:prstDash val="solid"/>
          </a:ln>
          <a:effectLst/>
        </p:spPr>
        <p:style>
          <a:lnRef idx="1">
            <a:schemeClr val="accent1"/>
          </a:lnRef>
          <a:fillRef idx="3">
            <a:schemeClr val="accent1"/>
          </a:fillRef>
          <a:effectRef idx="2">
            <a:schemeClr val="accent1"/>
          </a:effectRef>
          <a:fontRef idx="minor">
            <a:schemeClr val="lt1"/>
          </a:fontRef>
        </p:style>
        <p:txBody>
          <a:bodyPr lIns="0" tIns="36000" rIns="0" bIns="0" rtlCol="0" anchor="ctr"/>
          <a:lstStyle/>
          <a:p>
            <a:pPr algn="ctr"/>
            <a:endParaRPr lang="en-US" sz="1000" b="1" dirty="0">
              <a:solidFill>
                <a:srgbClr val="404040"/>
              </a:solidFill>
            </a:endParaRPr>
          </a:p>
        </p:txBody>
      </p:sp>
      <p:sp>
        <p:nvSpPr>
          <p:cNvPr id="70" name="Rettangolo 18">
            <a:extLst>
              <a:ext uri="{FF2B5EF4-FFF2-40B4-BE49-F238E27FC236}">
                <a16:creationId xmlns:a16="http://schemas.microsoft.com/office/drawing/2014/main" id="{701DF464-3BB8-4E0A-A08C-D9AF74A2B8CF}"/>
              </a:ext>
            </a:extLst>
          </p:cNvPr>
          <p:cNvSpPr/>
          <p:nvPr/>
        </p:nvSpPr>
        <p:spPr>
          <a:xfrm>
            <a:off x="2947574" y="6525795"/>
            <a:ext cx="324165" cy="180000"/>
          </a:xfrm>
          <a:prstGeom prst="rect">
            <a:avLst/>
          </a:prstGeom>
          <a:solidFill>
            <a:srgbClr val="002060"/>
          </a:solidFill>
          <a:ln w="28575" algn="ctr">
            <a:noFill/>
            <a:miter lim="800000"/>
            <a:headEnd/>
            <a:tailEnd/>
          </a:ln>
        </p:spPr>
        <p:txBody>
          <a:bodyPr lIns="90000" tIns="46800" rIns="90000" bIns="46800"/>
          <a:lstStyle/>
          <a:p>
            <a:pPr algn="ctr"/>
            <a:endParaRPr lang="en-US" sz="1000" b="1" kern="0" dirty="0">
              <a:solidFill>
                <a:srgbClr val="404040"/>
              </a:solidFill>
            </a:endParaRPr>
          </a:p>
        </p:txBody>
      </p:sp>
      <p:sp>
        <p:nvSpPr>
          <p:cNvPr id="71" name="CasellaDiTesto 24">
            <a:extLst>
              <a:ext uri="{FF2B5EF4-FFF2-40B4-BE49-F238E27FC236}">
                <a16:creationId xmlns:a16="http://schemas.microsoft.com/office/drawing/2014/main" id="{766C1E6A-602E-4559-A451-EF74BBF1F2CC}"/>
              </a:ext>
            </a:extLst>
          </p:cNvPr>
          <p:cNvSpPr txBox="1"/>
          <p:nvPr/>
        </p:nvSpPr>
        <p:spPr>
          <a:xfrm>
            <a:off x="477959" y="6444468"/>
            <a:ext cx="922074" cy="307777"/>
          </a:xfrm>
          <a:prstGeom prst="rect">
            <a:avLst/>
          </a:prstGeom>
          <a:noFill/>
        </p:spPr>
        <p:txBody>
          <a:bodyPr wrap="square" rtlCol="0">
            <a:spAutoFit/>
          </a:bodyPr>
          <a:lstStyle/>
          <a:p>
            <a:r>
              <a:rPr lang="it-IT" sz="1400" b="1" dirty="0">
                <a:solidFill>
                  <a:srgbClr val="002060"/>
                </a:solidFill>
                <a:cs typeface="Arial" panose="020B0604020202020204" pitchFamily="34" charset="0"/>
              </a:rPr>
              <a:t>Legend</a:t>
            </a:r>
          </a:p>
        </p:txBody>
      </p:sp>
      <p:sp>
        <p:nvSpPr>
          <p:cNvPr id="72" name="Rettangolo 182">
            <a:extLst>
              <a:ext uri="{FF2B5EF4-FFF2-40B4-BE49-F238E27FC236}">
                <a16:creationId xmlns:a16="http://schemas.microsoft.com/office/drawing/2014/main" id="{CB091484-71BF-4CB4-8411-9EA9FBCAA562}"/>
              </a:ext>
            </a:extLst>
          </p:cNvPr>
          <p:cNvSpPr>
            <a:spLocks noChangeArrowheads="1"/>
          </p:cNvSpPr>
          <p:nvPr>
            <p:custDataLst>
              <p:tags r:id="rId1"/>
            </p:custDataLst>
          </p:nvPr>
        </p:nvSpPr>
        <p:spPr bwMode="auto">
          <a:xfrm>
            <a:off x="545895" y="2547570"/>
            <a:ext cx="6444986" cy="2367602"/>
          </a:xfrm>
          <a:prstGeom prst="rect">
            <a:avLst/>
          </a:prstGeom>
          <a:noFill/>
          <a:ln w="25400" algn="ctr">
            <a:solidFill>
              <a:srgbClr val="6785C1"/>
            </a:solidFill>
            <a:miter lim="800000"/>
            <a:headEnd/>
            <a:tailEnd/>
          </a:ln>
        </p:spPr>
        <p:txBody>
          <a:bodyPr lIns="90000" tIns="46800" rIns="90000" bIns="46800"/>
          <a:lstStyle/>
          <a:p>
            <a:pPr algn="ctr"/>
            <a:endParaRPr lang="en-GB" sz="1200" b="1" dirty="0">
              <a:solidFill>
                <a:srgbClr val="002060"/>
              </a:solidFill>
              <a:cs typeface="Arial" panose="020B0604020202020204" pitchFamily="34" charset="0"/>
            </a:endParaRPr>
          </a:p>
        </p:txBody>
      </p:sp>
      <p:sp>
        <p:nvSpPr>
          <p:cNvPr id="80" name="Line 126">
            <a:extLst>
              <a:ext uri="{FF2B5EF4-FFF2-40B4-BE49-F238E27FC236}">
                <a16:creationId xmlns:a16="http://schemas.microsoft.com/office/drawing/2014/main" id="{02A463D9-4AFA-4C75-B3F5-4D8CD61F57F8}"/>
              </a:ext>
            </a:extLst>
          </p:cNvPr>
          <p:cNvSpPr>
            <a:spLocks noChangeShapeType="1"/>
          </p:cNvSpPr>
          <p:nvPr>
            <p:custDataLst>
              <p:tags r:id="rId2"/>
            </p:custDataLst>
          </p:nvPr>
        </p:nvSpPr>
        <p:spPr bwMode="auto">
          <a:xfrm flipH="1" flipV="1">
            <a:off x="3768384" y="5766719"/>
            <a:ext cx="0" cy="186471"/>
          </a:xfrm>
          <a:prstGeom prst="line">
            <a:avLst/>
          </a:prstGeom>
          <a:noFill/>
          <a:ln w="12700">
            <a:solidFill>
              <a:srgbClr val="0020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dirty="0">
              <a:ln>
                <a:noFill/>
              </a:ln>
              <a:solidFill>
                <a:srgbClr val="404040"/>
              </a:solidFill>
              <a:effectLst/>
              <a:uLnTx/>
              <a:uFillTx/>
            </a:endParaRPr>
          </a:p>
        </p:txBody>
      </p:sp>
      <p:sp>
        <p:nvSpPr>
          <p:cNvPr id="82" name="Rettangolo 18">
            <a:extLst>
              <a:ext uri="{FF2B5EF4-FFF2-40B4-BE49-F238E27FC236}">
                <a16:creationId xmlns:a16="http://schemas.microsoft.com/office/drawing/2014/main" id="{2AB18A2A-2B86-46B1-BD12-0343822923A7}"/>
              </a:ext>
            </a:extLst>
          </p:cNvPr>
          <p:cNvSpPr/>
          <p:nvPr/>
        </p:nvSpPr>
        <p:spPr>
          <a:xfrm>
            <a:off x="545892" y="5921899"/>
            <a:ext cx="6444984" cy="464695"/>
          </a:xfrm>
          <a:prstGeom prst="rect">
            <a:avLst/>
          </a:prstGeom>
          <a:solidFill>
            <a:srgbClr val="FFC000"/>
          </a:solidFill>
          <a:ln w="25400">
            <a:noFill/>
            <a:prstDash val="solid"/>
          </a:ln>
          <a:effectLst/>
        </p:spPr>
        <p:style>
          <a:lnRef idx="1">
            <a:schemeClr val="accent1"/>
          </a:lnRef>
          <a:fillRef idx="3">
            <a:schemeClr val="accent1"/>
          </a:fillRef>
          <a:effectRef idx="2">
            <a:schemeClr val="accent1"/>
          </a:effectRef>
          <a:fontRef idx="minor">
            <a:schemeClr val="lt1"/>
          </a:fontRef>
        </p:style>
        <p:txBody>
          <a:bodyPr lIns="0" tIns="36000" rIns="0" bIns="0" rtlCol="0" anchor="ctr"/>
          <a:lstStyle/>
          <a:p>
            <a:pPr algn="ctr"/>
            <a:r>
              <a:rPr lang="en-GB" sz="1200" b="1" dirty="0">
                <a:solidFill>
                  <a:srgbClr val="002060"/>
                </a:solidFill>
                <a:cs typeface="Arial" panose="020B0604020202020204" pitchFamily="34" charset="0"/>
              </a:rPr>
              <a:t>Local file CSV file</a:t>
            </a:r>
          </a:p>
        </p:txBody>
      </p:sp>
      <p:sp>
        <p:nvSpPr>
          <p:cNvPr id="94" name="Rettangolo 15">
            <a:extLst>
              <a:ext uri="{FF2B5EF4-FFF2-40B4-BE49-F238E27FC236}">
                <a16:creationId xmlns:a16="http://schemas.microsoft.com/office/drawing/2014/main" id="{2A73B6D1-91BA-4CBE-92B1-B581B8C477B6}"/>
              </a:ext>
            </a:extLst>
          </p:cNvPr>
          <p:cNvSpPr/>
          <p:nvPr/>
        </p:nvSpPr>
        <p:spPr>
          <a:xfrm>
            <a:off x="545892" y="1089017"/>
            <a:ext cx="6444983" cy="657478"/>
          </a:xfrm>
          <a:prstGeom prst="rect">
            <a:avLst/>
          </a:prstGeom>
          <a:solidFill>
            <a:srgbClr val="002060"/>
          </a:solidFill>
          <a:ln w="25400" algn="ctr">
            <a:noFill/>
            <a:miter lim="800000"/>
            <a:headEnd/>
            <a:tailEnd/>
          </a:ln>
        </p:spPr>
        <p:txBody>
          <a:bodyPr lIns="90000" tIns="46800" rIns="90000" bIns="46800"/>
          <a:lstStyle/>
          <a:p>
            <a:pPr algn="ctr"/>
            <a:r>
              <a:rPr lang="en-GB" sz="1400" b="1" kern="0" dirty="0">
                <a:solidFill>
                  <a:schemeClr val="bg1"/>
                </a:solidFill>
              </a:rPr>
              <a:t>Azure AppService </a:t>
            </a:r>
          </a:p>
        </p:txBody>
      </p:sp>
      <p:sp>
        <p:nvSpPr>
          <p:cNvPr id="95" name="CasellaDiTesto 24">
            <a:extLst>
              <a:ext uri="{FF2B5EF4-FFF2-40B4-BE49-F238E27FC236}">
                <a16:creationId xmlns:a16="http://schemas.microsoft.com/office/drawing/2014/main" id="{6113467D-72B4-4D75-BD74-3A1E84FA38A1}"/>
              </a:ext>
            </a:extLst>
          </p:cNvPr>
          <p:cNvSpPr txBox="1"/>
          <p:nvPr/>
        </p:nvSpPr>
        <p:spPr>
          <a:xfrm>
            <a:off x="2915231" y="1419053"/>
            <a:ext cx="1696793" cy="276999"/>
          </a:xfrm>
          <a:prstGeom prst="rect">
            <a:avLst/>
          </a:prstGeom>
          <a:noFill/>
        </p:spPr>
        <p:txBody>
          <a:bodyPr wrap="square" rtlCol="0">
            <a:spAutoFit/>
          </a:bodyPr>
          <a:lstStyle/>
          <a:p>
            <a:r>
              <a:rPr lang="en-GB" sz="1200" b="1" dirty="0">
                <a:solidFill>
                  <a:schemeClr val="bg1"/>
                </a:solidFill>
                <a:cs typeface="Arial" panose="020B0604020202020204" pitchFamily="34" charset="0"/>
              </a:rPr>
              <a:t>DASH APPLICATION</a:t>
            </a:r>
          </a:p>
        </p:txBody>
      </p:sp>
      <p:sp>
        <p:nvSpPr>
          <p:cNvPr id="108" name="CasellaDiTesto 24">
            <a:extLst>
              <a:ext uri="{FF2B5EF4-FFF2-40B4-BE49-F238E27FC236}">
                <a16:creationId xmlns:a16="http://schemas.microsoft.com/office/drawing/2014/main" id="{42B89060-0CB1-4C7E-910D-34341C60213B}"/>
              </a:ext>
            </a:extLst>
          </p:cNvPr>
          <p:cNvSpPr txBox="1"/>
          <p:nvPr/>
        </p:nvSpPr>
        <p:spPr>
          <a:xfrm>
            <a:off x="3543843" y="2535765"/>
            <a:ext cx="661185" cy="276998"/>
          </a:xfrm>
          <a:prstGeom prst="rect">
            <a:avLst/>
          </a:prstGeom>
          <a:noFill/>
        </p:spPr>
        <p:txBody>
          <a:bodyPr wrap="square" rtlCol="0">
            <a:spAutoFit/>
          </a:bodyPr>
          <a:lstStyle/>
          <a:p>
            <a:r>
              <a:rPr lang="en-GB" sz="1200" b="1" dirty="0">
                <a:solidFill>
                  <a:schemeClr val="tx2">
                    <a:lumMod val="50000"/>
                  </a:schemeClr>
                </a:solidFill>
                <a:cs typeface="Arial" panose="020B0604020202020204" pitchFamily="34" charset="0"/>
              </a:rPr>
              <a:t>API</a:t>
            </a:r>
          </a:p>
        </p:txBody>
      </p:sp>
      <p:sp>
        <p:nvSpPr>
          <p:cNvPr id="114" name="Rettangolo 18">
            <a:extLst>
              <a:ext uri="{FF2B5EF4-FFF2-40B4-BE49-F238E27FC236}">
                <a16:creationId xmlns:a16="http://schemas.microsoft.com/office/drawing/2014/main" id="{FC83767E-1291-4121-8E26-03EEC73B2A82}"/>
              </a:ext>
            </a:extLst>
          </p:cNvPr>
          <p:cNvSpPr/>
          <p:nvPr/>
        </p:nvSpPr>
        <p:spPr>
          <a:xfrm>
            <a:off x="1639176" y="6520807"/>
            <a:ext cx="324165" cy="180000"/>
          </a:xfrm>
          <a:prstGeom prst="rect">
            <a:avLst/>
          </a:prstGeom>
          <a:solidFill>
            <a:srgbClr val="6780B2"/>
          </a:solidFill>
          <a:ln w="25400" algn="ctr">
            <a:noFill/>
            <a:miter lim="800000"/>
            <a:headEnd/>
            <a:tailEnd/>
          </a:ln>
        </p:spPr>
        <p:txBody>
          <a:bodyPr lIns="90000" tIns="46800" rIns="90000" bIns="46800"/>
          <a:lstStyle/>
          <a:p>
            <a:pPr algn="ctr"/>
            <a:endParaRPr lang="en-US" sz="1000" b="1" kern="0" dirty="0">
              <a:solidFill>
                <a:srgbClr val="404040"/>
              </a:solidFill>
            </a:endParaRPr>
          </a:p>
        </p:txBody>
      </p:sp>
      <p:pic>
        <p:nvPicPr>
          <p:cNvPr id="7176" name="Picture 8" descr="CSV File Icon Outline - Icon Shop - Download free icons for commercial use">
            <a:extLst>
              <a:ext uri="{FF2B5EF4-FFF2-40B4-BE49-F238E27FC236}">
                <a16:creationId xmlns:a16="http://schemas.microsoft.com/office/drawing/2014/main" id="{259BA435-68E4-B74A-A415-8A07238751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3812" y="6051027"/>
            <a:ext cx="257448" cy="257448"/>
          </a:xfrm>
          <a:prstGeom prst="rect">
            <a:avLst/>
          </a:prstGeom>
          <a:noFill/>
          <a:extLst>
            <a:ext uri="{909E8E84-426E-40DD-AFC4-6F175D3DCCD1}">
              <a14:hiddenFill xmlns:a14="http://schemas.microsoft.com/office/drawing/2010/main">
                <a:solidFill>
                  <a:srgbClr val="FFFFFF"/>
                </a:solidFill>
              </a14:hiddenFill>
            </a:ext>
          </a:extLst>
        </p:spPr>
      </p:pic>
      <p:sp>
        <p:nvSpPr>
          <p:cNvPr id="59" name="Rettangolo 15">
            <a:extLst>
              <a:ext uri="{FF2B5EF4-FFF2-40B4-BE49-F238E27FC236}">
                <a16:creationId xmlns:a16="http://schemas.microsoft.com/office/drawing/2014/main" id="{2B0DC7EB-D90D-584D-8894-85178A10CCAD}"/>
              </a:ext>
            </a:extLst>
          </p:cNvPr>
          <p:cNvSpPr/>
          <p:nvPr/>
        </p:nvSpPr>
        <p:spPr>
          <a:xfrm>
            <a:off x="545892" y="5180806"/>
            <a:ext cx="6444982" cy="585914"/>
          </a:xfrm>
          <a:prstGeom prst="rect">
            <a:avLst/>
          </a:prstGeom>
          <a:solidFill>
            <a:srgbClr val="6780B2"/>
          </a:solidFill>
          <a:ln w="25400" algn="ctr">
            <a:noFill/>
            <a:miter lim="800000"/>
            <a:headEnd/>
            <a:tailEnd/>
          </a:ln>
        </p:spPr>
        <p:txBody>
          <a:bodyPr lIns="90000" tIns="46800" rIns="90000" bIns="46800" anchor="ctr"/>
          <a:lstStyle/>
          <a:p>
            <a:pPr algn="ctr"/>
            <a:r>
              <a:rPr lang="en-GB" sz="1400" b="1" kern="0" dirty="0"/>
              <a:t>Data cleansing and Feature engineering</a:t>
            </a:r>
          </a:p>
        </p:txBody>
      </p:sp>
      <p:pic>
        <p:nvPicPr>
          <p:cNvPr id="7180" name="Picture 12">
            <a:extLst>
              <a:ext uri="{FF2B5EF4-FFF2-40B4-BE49-F238E27FC236}">
                <a16:creationId xmlns:a16="http://schemas.microsoft.com/office/drawing/2014/main" id="{1A4314A2-CD22-8C40-9A0E-36008A23DE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948" y="5300091"/>
            <a:ext cx="1000715" cy="404456"/>
          </a:xfrm>
          <a:prstGeom prst="rect">
            <a:avLst/>
          </a:prstGeom>
          <a:noFill/>
          <a:extLst>
            <a:ext uri="{909E8E84-426E-40DD-AFC4-6F175D3DCCD1}">
              <a14:hiddenFill xmlns:a14="http://schemas.microsoft.com/office/drawing/2010/main">
                <a:solidFill>
                  <a:srgbClr val="FFFFFF"/>
                </a:solidFill>
              </a14:hiddenFill>
            </a:ext>
          </a:extLst>
        </p:spPr>
      </p:pic>
      <p:sp>
        <p:nvSpPr>
          <p:cNvPr id="63" name="Rettangolo 15">
            <a:extLst>
              <a:ext uri="{FF2B5EF4-FFF2-40B4-BE49-F238E27FC236}">
                <a16:creationId xmlns:a16="http://schemas.microsoft.com/office/drawing/2014/main" id="{DAD02FC4-845E-7A46-AD27-E9FB37CDB943}"/>
              </a:ext>
            </a:extLst>
          </p:cNvPr>
          <p:cNvSpPr/>
          <p:nvPr/>
        </p:nvSpPr>
        <p:spPr>
          <a:xfrm>
            <a:off x="997268" y="2779822"/>
            <a:ext cx="1644244" cy="652897"/>
          </a:xfrm>
          <a:prstGeom prst="rect">
            <a:avLst/>
          </a:prstGeom>
          <a:solidFill>
            <a:schemeClr val="accent4"/>
          </a:solidFill>
          <a:ln w="25400" algn="ctr">
            <a:noFill/>
            <a:miter lim="800000"/>
            <a:headEnd/>
            <a:tailEnd/>
          </a:ln>
        </p:spPr>
        <p:txBody>
          <a:bodyPr lIns="90000" tIns="46800" rIns="90000" bIns="46800" anchor="ctr"/>
          <a:lstStyle/>
          <a:p>
            <a:pPr algn="ctr"/>
            <a:r>
              <a:rPr lang="en-GB" sz="1000" b="1" kern="0" dirty="0"/>
              <a:t>Prediction</a:t>
            </a:r>
          </a:p>
          <a:p>
            <a:pPr algn="ctr"/>
            <a:r>
              <a:rPr lang="en-GB" sz="900" kern="0" dirty="0"/>
              <a:t>Analyse past trends, predict future trends</a:t>
            </a:r>
          </a:p>
        </p:txBody>
      </p:sp>
      <p:sp>
        <p:nvSpPr>
          <p:cNvPr id="115" name="Rettangolo 15">
            <a:extLst>
              <a:ext uri="{FF2B5EF4-FFF2-40B4-BE49-F238E27FC236}">
                <a16:creationId xmlns:a16="http://schemas.microsoft.com/office/drawing/2014/main" id="{AF2D0E5B-B4B0-BC4F-908C-4E58F3901CE0}"/>
              </a:ext>
            </a:extLst>
          </p:cNvPr>
          <p:cNvSpPr/>
          <p:nvPr/>
        </p:nvSpPr>
        <p:spPr>
          <a:xfrm>
            <a:off x="4904170" y="2774925"/>
            <a:ext cx="1644244" cy="657793"/>
          </a:xfrm>
          <a:prstGeom prst="rect">
            <a:avLst/>
          </a:prstGeom>
          <a:solidFill>
            <a:schemeClr val="bg1">
              <a:lumMod val="75000"/>
            </a:schemeClr>
          </a:solidFill>
          <a:ln w="25400" algn="ctr">
            <a:noFill/>
            <a:miter lim="800000"/>
            <a:headEnd/>
            <a:tailEnd/>
          </a:ln>
        </p:spPr>
        <p:txBody>
          <a:bodyPr lIns="90000" tIns="46800" rIns="90000" bIns="46800" anchor="ctr"/>
          <a:lstStyle/>
          <a:p>
            <a:pPr algn="ctr"/>
            <a:r>
              <a:rPr lang="en-GB" sz="1000" b="1" kern="0" dirty="0"/>
              <a:t>Recommendation</a:t>
            </a:r>
            <a:br>
              <a:rPr lang="en-GB" sz="1000" b="1" kern="0" dirty="0"/>
            </a:br>
            <a:r>
              <a:rPr lang="en-GB" sz="1000" b="1" kern="0" dirty="0"/>
              <a:t>TBD</a:t>
            </a:r>
          </a:p>
        </p:txBody>
      </p:sp>
      <p:sp>
        <p:nvSpPr>
          <p:cNvPr id="116" name="Rettangolo 15">
            <a:extLst>
              <a:ext uri="{FF2B5EF4-FFF2-40B4-BE49-F238E27FC236}">
                <a16:creationId xmlns:a16="http://schemas.microsoft.com/office/drawing/2014/main" id="{F6DEDBCA-F2EE-0944-A96F-414601B42829}"/>
              </a:ext>
            </a:extLst>
          </p:cNvPr>
          <p:cNvSpPr/>
          <p:nvPr/>
        </p:nvSpPr>
        <p:spPr>
          <a:xfrm>
            <a:off x="2947574" y="2774926"/>
            <a:ext cx="1644244" cy="657793"/>
          </a:xfrm>
          <a:prstGeom prst="rect">
            <a:avLst/>
          </a:prstGeom>
          <a:solidFill>
            <a:schemeClr val="accent4"/>
          </a:solidFill>
          <a:ln w="25400" algn="ctr">
            <a:noFill/>
            <a:miter lim="800000"/>
            <a:headEnd/>
            <a:tailEnd/>
          </a:ln>
        </p:spPr>
        <p:txBody>
          <a:bodyPr lIns="90000" tIns="46800" rIns="90000" bIns="46800" anchor="ctr"/>
          <a:lstStyle/>
          <a:p>
            <a:pPr algn="ctr"/>
            <a:r>
              <a:rPr lang="en-GB" sz="1000" b="1" kern="0" dirty="0"/>
              <a:t>Root-cause</a:t>
            </a:r>
          </a:p>
          <a:p>
            <a:pPr algn="ctr"/>
            <a:r>
              <a:rPr lang="en-GB" sz="900" kern="0" dirty="0"/>
              <a:t>Identifies the impact of correlated metrics</a:t>
            </a:r>
          </a:p>
        </p:txBody>
      </p:sp>
      <p:pic>
        <p:nvPicPr>
          <p:cNvPr id="7182" name="Picture 14" descr="N] LinkedIn Open-Sources 'Greykite', A Time Series Forecasting Library:  MachineLearning">
            <a:extLst>
              <a:ext uri="{FF2B5EF4-FFF2-40B4-BE49-F238E27FC236}">
                <a16:creationId xmlns:a16="http://schemas.microsoft.com/office/drawing/2014/main" id="{43898789-F2A8-9C4D-9E2A-1332456691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9701" y="3474623"/>
            <a:ext cx="831760" cy="5100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1E6316D-3C80-5745-A962-C1E3E9BD6032}"/>
              </a:ext>
            </a:extLst>
          </p:cNvPr>
          <p:cNvPicPr>
            <a:picLocks noChangeAspect="1"/>
          </p:cNvPicPr>
          <p:nvPr/>
        </p:nvPicPr>
        <p:blipFill>
          <a:blip r:embed="rId12"/>
          <a:stretch>
            <a:fillRect/>
          </a:stretch>
        </p:blipFill>
        <p:spPr>
          <a:xfrm>
            <a:off x="3471032" y="4288540"/>
            <a:ext cx="594703" cy="508310"/>
          </a:xfrm>
          <a:prstGeom prst="rect">
            <a:avLst/>
          </a:prstGeom>
        </p:spPr>
      </p:pic>
      <p:sp>
        <p:nvSpPr>
          <p:cNvPr id="4" name="TextBox 3">
            <a:extLst>
              <a:ext uri="{FF2B5EF4-FFF2-40B4-BE49-F238E27FC236}">
                <a16:creationId xmlns:a16="http://schemas.microsoft.com/office/drawing/2014/main" id="{D39F1DE7-B916-1A4C-81CD-E41F2926A1F8}"/>
              </a:ext>
            </a:extLst>
          </p:cNvPr>
          <p:cNvSpPr txBox="1"/>
          <p:nvPr/>
        </p:nvSpPr>
        <p:spPr>
          <a:xfrm>
            <a:off x="1314228" y="3917615"/>
            <a:ext cx="934871" cy="230832"/>
          </a:xfrm>
          <a:prstGeom prst="rect">
            <a:avLst/>
          </a:prstGeom>
          <a:noFill/>
        </p:spPr>
        <p:txBody>
          <a:bodyPr wrap="none" rtlCol="0">
            <a:spAutoFit/>
          </a:bodyPr>
          <a:lstStyle/>
          <a:p>
            <a:r>
              <a:rPr lang="en-GB" sz="900" dirty="0">
                <a:solidFill>
                  <a:schemeClr val="tx2">
                    <a:lumMod val="50000"/>
                  </a:schemeClr>
                </a:solidFill>
              </a:rPr>
              <a:t>Trend analysis</a:t>
            </a:r>
          </a:p>
        </p:txBody>
      </p:sp>
      <p:sp>
        <p:nvSpPr>
          <p:cNvPr id="120" name="Rettangolo 15">
            <a:extLst>
              <a:ext uri="{FF2B5EF4-FFF2-40B4-BE49-F238E27FC236}">
                <a16:creationId xmlns:a16="http://schemas.microsoft.com/office/drawing/2014/main" id="{525CD32F-8312-2E4A-9EBA-6893CAFD2827}"/>
              </a:ext>
            </a:extLst>
          </p:cNvPr>
          <p:cNvSpPr/>
          <p:nvPr/>
        </p:nvSpPr>
        <p:spPr>
          <a:xfrm>
            <a:off x="2947574" y="3613559"/>
            <a:ext cx="1644244" cy="657793"/>
          </a:xfrm>
          <a:prstGeom prst="rect">
            <a:avLst/>
          </a:prstGeom>
          <a:solidFill>
            <a:srgbClr val="7030A0"/>
          </a:solidFill>
          <a:ln w="25400" algn="ctr">
            <a:noFill/>
            <a:miter lim="800000"/>
            <a:headEnd/>
            <a:tailEnd/>
          </a:ln>
        </p:spPr>
        <p:txBody>
          <a:bodyPr lIns="90000" tIns="46800" rIns="90000" bIns="46800" anchor="ctr"/>
          <a:lstStyle/>
          <a:p>
            <a:pPr algn="ctr"/>
            <a:r>
              <a:rPr lang="en-GB" sz="1000" b="1" kern="0" dirty="0"/>
              <a:t>Product Semantic Analysis</a:t>
            </a:r>
            <a:br>
              <a:rPr lang="en-GB" sz="1000" b="1" kern="0" dirty="0"/>
            </a:br>
            <a:r>
              <a:rPr lang="en-GB" sz="900" kern="0" dirty="0"/>
              <a:t>Analyses product reviews </a:t>
            </a:r>
          </a:p>
        </p:txBody>
      </p:sp>
      <p:sp>
        <p:nvSpPr>
          <p:cNvPr id="121" name="Line 126">
            <a:extLst>
              <a:ext uri="{FF2B5EF4-FFF2-40B4-BE49-F238E27FC236}">
                <a16:creationId xmlns:a16="http://schemas.microsoft.com/office/drawing/2014/main" id="{2C49C1D4-3F7D-B34E-9076-E7A382BEF030}"/>
              </a:ext>
            </a:extLst>
          </p:cNvPr>
          <p:cNvSpPr>
            <a:spLocks noChangeShapeType="1"/>
          </p:cNvSpPr>
          <p:nvPr>
            <p:custDataLst>
              <p:tags r:id="rId3"/>
            </p:custDataLst>
          </p:nvPr>
        </p:nvSpPr>
        <p:spPr bwMode="auto">
          <a:xfrm flipV="1">
            <a:off x="3768384" y="3418747"/>
            <a:ext cx="0" cy="176722"/>
          </a:xfrm>
          <a:prstGeom prst="line">
            <a:avLst/>
          </a:prstGeom>
          <a:noFill/>
          <a:ln w="12700">
            <a:solidFill>
              <a:srgbClr val="0020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dirty="0">
              <a:ln>
                <a:noFill/>
              </a:ln>
              <a:solidFill>
                <a:srgbClr val="404040"/>
              </a:solidFill>
              <a:effectLst/>
              <a:uLnTx/>
              <a:uFillTx/>
            </a:endParaRPr>
          </a:p>
        </p:txBody>
      </p:sp>
      <p:sp>
        <p:nvSpPr>
          <p:cNvPr id="122" name="Line 126">
            <a:extLst>
              <a:ext uri="{FF2B5EF4-FFF2-40B4-BE49-F238E27FC236}">
                <a16:creationId xmlns:a16="http://schemas.microsoft.com/office/drawing/2014/main" id="{59A21584-0C28-DC42-8D43-4BEB507FB1B8}"/>
              </a:ext>
            </a:extLst>
          </p:cNvPr>
          <p:cNvSpPr>
            <a:spLocks noChangeShapeType="1"/>
          </p:cNvSpPr>
          <p:nvPr>
            <p:custDataLst>
              <p:tags r:id="rId4"/>
            </p:custDataLst>
          </p:nvPr>
        </p:nvSpPr>
        <p:spPr bwMode="auto">
          <a:xfrm flipH="1" flipV="1">
            <a:off x="3768384" y="1746495"/>
            <a:ext cx="0" cy="329392"/>
          </a:xfrm>
          <a:prstGeom prst="line">
            <a:avLst/>
          </a:prstGeom>
          <a:noFill/>
          <a:ln w="12700">
            <a:solidFill>
              <a:srgbClr val="0020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dirty="0">
              <a:ln>
                <a:noFill/>
              </a:ln>
              <a:solidFill>
                <a:srgbClr val="404040"/>
              </a:solidFill>
              <a:effectLst/>
              <a:uLnTx/>
              <a:uFillTx/>
            </a:endParaRPr>
          </a:p>
        </p:txBody>
      </p:sp>
      <p:pic>
        <p:nvPicPr>
          <p:cNvPr id="7188" name="Picture 20" descr="plotly-dash · GitHub Topics · GitHub">
            <a:extLst>
              <a:ext uri="{FF2B5EF4-FFF2-40B4-BE49-F238E27FC236}">
                <a16:creationId xmlns:a16="http://schemas.microsoft.com/office/drawing/2014/main" id="{2212E56C-8388-5740-A410-8DA2E2E1E8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7675" y="1204415"/>
            <a:ext cx="843643" cy="421822"/>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Docker Logos | Docker">
            <a:extLst>
              <a:ext uri="{FF2B5EF4-FFF2-40B4-BE49-F238E27FC236}">
                <a16:creationId xmlns:a16="http://schemas.microsoft.com/office/drawing/2014/main" id="{4E3D715B-20D2-AA45-85C6-065ABDE9EE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5087" y="1830338"/>
            <a:ext cx="781536" cy="2007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3F547FD-2AEA-0C4D-8E61-F6C923C1DE17}"/>
              </a:ext>
            </a:extLst>
          </p:cNvPr>
          <p:cNvSpPr/>
          <p:nvPr/>
        </p:nvSpPr>
        <p:spPr>
          <a:xfrm>
            <a:off x="4802697" y="6068941"/>
            <a:ext cx="2146742" cy="230832"/>
          </a:xfrm>
          <a:prstGeom prst="rect">
            <a:avLst/>
          </a:prstGeom>
        </p:spPr>
        <p:txBody>
          <a:bodyPr wrap="none">
            <a:spAutoFit/>
          </a:bodyPr>
          <a:lstStyle/>
          <a:p>
            <a:r>
              <a:rPr lang="en-GB" sz="900" dirty="0">
                <a:solidFill>
                  <a:schemeClr val="bg2">
                    <a:lumMod val="50000"/>
                  </a:schemeClr>
                </a:solidFill>
              </a:rPr>
              <a:t>Brazilian E-Commerce Public Dataset </a:t>
            </a:r>
            <a:endParaRPr lang="en-GB" sz="900" dirty="0"/>
          </a:p>
        </p:txBody>
      </p:sp>
      <p:sp>
        <p:nvSpPr>
          <p:cNvPr id="124" name="Rettangolo 18">
            <a:extLst>
              <a:ext uri="{FF2B5EF4-FFF2-40B4-BE49-F238E27FC236}">
                <a16:creationId xmlns:a16="http://schemas.microsoft.com/office/drawing/2014/main" id="{1B340ED3-6B85-A645-B10E-47329814D130}"/>
              </a:ext>
            </a:extLst>
          </p:cNvPr>
          <p:cNvSpPr/>
          <p:nvPr/>
        </p:nvSpPr>
        <p:spPr>
          <a:xfrm>
            <a:off x="3889189" y="4966628"/>
            <a:ext cx="856363" cy="169373"/>
          </a:xfrm>
          <a:prstGeom prst="rect">
            <a:avLst/>
          </a:prstGeom>
          <a:solidFill>
            <a:srgbClr val="002060"/>
          </a:solidFill>
          <a:ln w="28575" algn="ctr">
            <a:noFill/>
            <a:miter lim="800000"/>
            <a:headEnd/>
            <a:tailEnd/>
          </a:ln>
        </p:spPr>
        <p:txBody>
          <a:bodyPr lIns="90000" tIns="46800" rIns="90000" bIns="46800" anchor="ctr"/>
          <a:lstStyle/>
          <a:p>
            <a:pPr algn="ctr"/>
            <a:r>
              <a:rPr lang="en-US" sz="900" kern="0" dirty="0">
                <a:solidFill>
                  <a:schemeClr val="bg1"/>
                </a:solidFill>
              </a:rPr>
              <a:t>metrics</a:t>
            </a:r>
          </a:p>
        </p:txBody>
      </p:sp>
      <p:sp>
        <p:nvSpPr>
          <p:cNvPr id="125" name="Line 126">
            <a:extLst>
              <a:ext uri="{FF2B5EF4-FFF2-40B4-BE49-F238E27FC236}">
                <a16:creationId xmlns:a16="http://schemas.microsoft.com/office/drawing/2014/main" id="{FEBCCD8C-B80C-CC47-B487-C4586F3FE5C2}"/>
              </a:ext>
            </a:extLst>
          </p:cNvPr>
          <p:cNvSpPr>
            <a:spLocks noChangeShapeType="1"/>
          </p:cNvSpPr>
          <p:nvPr>
            <p:custDataLst>
              <p:tags r:id="rId5"/>
            </p:custDataLst>
          </p:nvPr>
        </p:nvSpPr>
        <p:spPr bwMode="auto">
          <a:xfrm flipV="1">
            <a:off x="3768385" y="4915173"/>
            <a:ext cx="0" cy="275988"/>
          </a:xfrm>
          <a:prstGeom prst="line">
            <a:avLst/>
          </a:prstGeom>
          <a:noFill/>
          <a:ln w="12700">
            <a:solidFill>
              <a:srgbClr val="0020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dirty="0">
              <a:ln>
                <a:noFill/>
              </a:ln>
              <a:solidFill>
                <a:srgbClr val="404040"/>
              </a:solidFill>
              <a:effectLst/>
              <a:uLnTx/>
              <a:uFillTx/>
            </a:endParaRPr>
          </a:p>
        </p:txBody>
      </p:sp>
      <p:sp>
        <p:nvSpPr>
          <p:cNvPr id="9" name="Rounded Rectangle 8">
            <a:extLst>
              <a:ext uri="{FF2B5EF4-FFF2-40B4-BE49-F238E27FC236}">
                <a16:creationId xmlns:a16="http://schemas.microsoft.com/office/drawing/2014/main" id="{D112D6BD-922E-4F44-B9B3-AB07C64A3B1E}"/>
              </a:ext>
            </a:extLst>
          </p:cNvPr>
          <p:cNvSpPr/>
          <p:nvPr/>
        </p:nvSpPr>
        <p:spPr>
          <a:xfrm>
            <a:off x="7328754" y="5269060"/>
            <a:ext cx="1807308" cy="404456"/>
          </a:xfrm>
          <a:prstGeom prst="round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Feature importance</a:t>
            </a:r>
          </a:p>
          <a:p>
            <a:pPr algn="ctr"/>
            <a:r>
              <a:rPr lang="en-GB" sz="1000"/>
              <a:t>Linear regression</a:t>
            </a:r>
            <a:endParaRPr lang="en-GB" sz="1000" dirty="0"/>
          </a:p>
        </p:txBody>
      </p:sp>
      <p:sp>
        <p:nvSpPr>
          <p:cNvPr id="126" name="Rounded Rectangle 125">
            <a:extLst>
              <a:ext uri="{FF2B5EF4-FFF2-40B4-BE49-F238E27FC236}">
                <a16:creationId xmlns:a16="http://schemas.microsoft.com/office/drawing/2014/main" id="{3F4BC86E-9F0D-0B48-90E7-F13F440675DF}"/>
              </a:ext>
            </a:extLst>
          </p:cNvPr>
          <p:cNvSpPr/>
          <p:nvPr/>
        </p:nvSpPr>
        <p:spPr>
          <a:xfrm>
            <a:off x="9556080" y="5278503"/>
            <a:ext cx="1807308" cy="404456"/>
          </a:xfrm>
          <a:prstGeom prst="round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Metrics</a:t>
            </a:r>
          </a:p>
          <a:p>
            <a:pPr algn="ctr"/>
            <a:r>
              <a:rPr lang="en-GB" sz="1000" dirty="0"/>
              <a:t>creation</a:t>
            </a:r>
          </a:p>
        </p:txBody>
      </p:sp>
      <p:sp>
        <p:nvSpPr>
          <p:cNvPr id="127" name="Rettangolo 15">
            <a:extLst>
              <a:ext uri="{FF2B5EF4-FFF2-40B4-BE49-F238E27FC236}">
                <a16:creationId xmlns:a16="http://schemas.microsoft.com/office/drawing/2014/main" id="{5C24ED5C-B3F6-CA46-8E4C-2230F39AC7D9}"/>
              </a:ext>
            </a:extLst>
          </p:cNvPr>
          <p:cNvSpPr/>
          <p:nvPr/>
        </p:nvSpPr>
        <p:spPr>
          <a:xfrm>
            <a:off x="4904170" y="3613559"/>
            <a:ext cx="1644244" cy="657793"/>
          </a:xfrm>
          <a:prstGeom prst="rect">
            <a:avLst/>
          </a:prstGeom>
          <a:solidFill>
            <a:srgbClr val="7030A0"/>
          </a:solidFill>
          <a:ln w="25400" algn="ctr">
            <a:noFill/>
            <a:miter lim="800000"/>
            <a:headEnd/>
            <a:tailEnd/>
          </a:ln>
        </p:spPr>
        <p:txBody>
          <a:bodyPr lIns="90000" tIns="46800" rIns="90000" bIns="46800" anchor="ctr"/>
          <a:lstStyle/>
          <a:p>
            <a:pPr algn="ctr"/>
            <a:r>
              <a:rPr lang="en-GB" sz="1000" b="1" kern="0" dirty="0"/>
              <a:t>Geolocation Analysis</a:t>
            </a:r>
            <a:endParaRPr lang="en-GB" sz="900" kern="0" dirty="0"/>
          </a:p>
        </p:txBody>
      </p:sp>
      <p:sp>
        <p:nvSpPr>
          <p:cNvPr id="128" name="Line 126">
            <a:extLst>
              <a:ext uri="{FF2B5EF4-FFF2-40B4-BE49-F238E27FC236}">
                <a16:creationId xmlns:a16="http://schemas.microsoft.com/office/drawing/2014/main" id="{D5913F4F-2AAB-704B-BB28-031055C9EF07}"/>
              </a:ext>
            </a:extLst>
          </p:cNvPr>
          <p:cNvSpPr>
            <a:spLocks noChangeShapeType="1"/>
          </p:cNvSpPr>
          <p:nvPr>
            <p:custDataLst>
              <p:tags r:id="rId6"/>
            </p:custDataLst>
          </p:nvPr>
        </p:nvSpPr>
        <p:spPr bwMode="auto">
          <a:xfrm flipH="1" flipV="1">
            <a:off x="4589193" y="3458379"/>
            <a:ext cx="314975" cy="151058"/>
          </a:xfrm>
          <a:prstGeom prst="line">
            <a:avLst/>
          </a:prstGeom>
          <a:noFill/>
          <a:ln w="12700">
            <a:solidFill>
              <a:srgbClr val="0020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dirty="0">
              <a:ln>
                <a:noFill/>
              </a:ln>
              <a:solidFill>
                <a:srgbClr val="404040"/>
              </a:solidFill>
              <a:effectLst/>
              <a:uLnTx/>
              <a:uFillTx/>
            </a:endParaRPr>
          </a:p>
        </p:txBody>
      </p:sp>
      <p:cxnSp>
        <p:nvCxnSpPr>
          <p:cNvPr id="11" name="Straight Connector 10">
            <a:extLst>
              <a:ext uri="{FF2B5EF4-FFF2-40B4-BE49-F238E27FC236}">
                <a16:creationId xmlns:a16="http://schemas.microsoft.com/office/drawing/2014/main" id="{E413CDF3-79E3-5D49-8AA3-3F2A117CB72E}"/>
              </a:ext>
            </a:extLst>
          </p:cNvPr>
          <p:cNvCxnSpPr>
            <a:stCxn id="59" idx="3"/>
            <a:endCxn id="129" idx="1"/>
          </p:cNvCxnSpPr>
          <p:nvPr/>
        </p:nvCxnSpPr>
        <p:spPr>
          <a:xfrm flipV="1">
            <a:off x="6990874" y="5473762"/>
            <a:ext cx="132740" cy="1"/>
          </a:xfrm>
          <a:prstGeom prst="line">
            <a:avLst/>
          </a:prstGeom>
        </p:spPr>
        <p:style>
          <a:lnRef idx="1">
            <a:schemeClr val="accent1"/>
          </a:lnRef>
          <a:fillRef idx="0">
            <a:schemeClr val="accent1"/>
          </a:fillRef>
          <a:effectRef idx="0">
            <a:schemeClr val="accent1"/>
          </a:effectRef>
          <a:fontRef idx="minor">
            <a:schemeClr val="tx1"/>
          </a:fontRef>
        </p:style>
      </p:cxnSp>
      <p:sp>
        <p:nvSpPr>
          <p:cNvPr id="130" name="CasellaDiTesto 121">
            <a:extLst>
              <a:ext uri="{FF2B5EF4-FFF2-40B4-BE49-F238E27FC236}">
                <a16:creationId xmlns:a16="http://schemas.microsoft.com/office/drawing/2014/main" id="{B2E0A689-28F6-3642-986E-C15B280B0B3C}"/>
              </a:ext>
            </a:extLst>
          </p:cNvPr>
          <p:cNvSpPr txBox="1">
            <a:spLocks noChangeArrowheads="1"/>
          </p:cNvSpPr>
          <p:nvPr/>
        </p:nvSpPr>
        <p:spPr bwMode="auto">
          <a:xfrm>
            <a:off x="4520903" y="6491809"/>
            <a:ext cx="138795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a:solidFill>
                  <a:srgbClr val="FF0000"/>
                </a:solidFill>
                <a:latin typeface="Arial" pitchFamily="34" charset="0"/>
                <a:ea typeface="HGP創英角ｺﾞｼｯｸUB"/>
                <a:cs typeface="HGP創英角ｺﾞｼｯｸUB"/>
              </a:defRPr>
            </a:lvl1pPr>
            <a:lvl2pPr marL="742950" indent="-285750" eaLnBrk="0" hangingPunct="0">
              <a:defRPr kumimoji="1" sz="1400">
                <a:solidFill>
                  <a:srgbClr val="FF0000"/>
                </a:solidFill>
                <a:latin typeface="Arial" pitchFamily="34" charset="0"/>
                <a:ea typeface="HGP創英角ｺﾞｼｯｸUB"/>
                <a:cs typeface="HGP創英角ｺﾞｼｯｸUB"/>
              </a:defRPr>
            </a:lvl2pPr>
            <a:lvl3pPr marL="1143000" indent="-228600" eaLnBrk="0" hangingPunct="0">
              <a:defRPr kumimoji="1" sz="1400">
                <a:solidFill>
                  <a:srgbClr val="FF0000"/>
                </a:solidFill>
                <a:latin typeface="Arial" pitchFamily="34" charset="0"/>
                <a:ea typeface="HGP創英角ｺﾞｼｯｸUB"/>
                <a:cs typeface="HGP創英角ｺﾞｼｯｸUB"/>
              </a:defRPr>
            </a:lvl3pPr>
            <a:lvl4pPr marL="1600200" indent="-228600" eaLnBrk="0" hangingPunct="0">
              <a:defRPr kumimoji="1" sz="1400">
                <a:solidFill>
                  <a:srgbClr val="FF0000"/>
                </a:solidFill>
                <a:latin typeface="Arial" pitchFamily="34" charset="0"/>
                <a:ea typeface="HGP創英角ｺﾞｼｯｸUB"/>
                <a:cs typeface="HGP創英角ｺﾞｼｯｸUB"/>
              </a:defRPr>
            </a:lvl4pPr>
            <a:lvl5pPr marL="2057400" indent="-228600" eaLnBrk="0" hangingPunct="0">
              <a:defRPr kumimoji="1" sz="1400">
                <a:solidFill>
                  <a:srgbClr val="FF0000"/>
                </a:solidFill>
                <a:latin typeface="Arial" pitchFamily="34" charset="0"/>
                <a:ea typeface="HGP創英角ｺﾞｼｯｸUB"/>
                <a:cs typeface="HGP創英角ｺﾞｼｯｸUB"/>
              </a:defRPr>
            </a:lvl5pPr>
            <a:lvl6pPr marL="25146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6pPr>
            <a:lvl7pPr marL="29718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7pPr>
            <a:lvl8pPr marL="34290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8pPr>
            <a:lvl9pPr marL="38862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9pPr>
          </a:lstStyle>
          <a:p>
            <a:pPr eaLnBrk="1" hangingPunct="1"/>
            <a:r>
              <a:rPr lang="en-GB" altLang="it-IT" sz="1100" dirty="0">
                <a:solidFill>
                  <a:srgbClr val="002060"/>
                </a:solidFill>
                <a:latin typeface="+mn-lt"/>
                <a:cs typeface="Arial" panose="020B0604020202020204" pitchFamily="34" charset="0"/>
              </a:rPr>
              <a:t>Generic API</a:t>
            </a:r>
          </a:p>
        </p:txBody>
      </p:sp>
      <p:sp>
        <p:nvSpPr>
          <p:cNvPr id="131" name="Rettangolo 18">
            <a:extLst>
              <a:ext uri="{FF2B5EF4-FFF2-40B4-BE49-F238E27FC236}">
                <a16:creationId xmlns:a16="http://schemas.microsoft.com/office/drawing/2014/main" id="{F40A2335-BE51-C94C-B8D7-945C77AF5DC8}"/>
              </a:ext>
            </a:extLst>
          </p:cNvPr>
          <p:cNvSpPr/>
          <p:nvPr/>
        </p:nvSpPr>
        <p:spPr>
          <a:xfrm>
            <a:off x="4180070" y="6533679"/>
            <a:ext cx="324165" cy="180000"/>
          </a:xfrm>
          <a:prstGeom prst="rect">
            <a:avLst/>
          </a:prstGeom>
          <a:solidFill>
            <a:schemeClr val="accent4"/>
          </a:solidFill>
          <a:ln w="28575" algn="ctr">
            <a:noFill/>
            <a:miter lim="800000"/>
            <a:headEnd/>
            <a:tailEnd/>
          </a:ln>
        </p:spPr>
        <p:txBody>
          <a:bodyPr lIns="90000" tIns="46800" rIns="90000" bIns="46800"/>
          <a:lstStyle/>
          <a:p>
            <a:pPr algn="ctr"/>
            <a:endParaRPr lang="en-US" sz="1000" b="1" kern="0" dirty="0">
              <a:solidFill>
                <a:srgbClr val="404040"/>
              </a:solidFill>
            </a:endParaRPr>
          </a:p>
        </p:txBody>
      </p:sp>
      <p:sp>
        <p:nvSpPr>
          <p:cNvPr id="132" name="CasellaDiTesto 121">
            <a:extLst>
              <a:ext uri="{FF2B5EF4-FFF2-40B4-BE49-F238E27FC236}">
                <a16:creationId xmlns:a16="http://schemas.microsoft.com/office/drawing/2014/main" id="{344E3462-7705-9B45-A63D-6963DD6F6997}"/>
              </a:ext>
            </a:extLst>
          </p:cNvPr>
          <p:cNvSpPr txBox="1">
            <a:spLocks noChangeArrowheads="1"/>
          </p:cNvSpPr>
          <p:nvPr/>
        </p:nvSpPr>
        <p:spPr bwMode="auto">
          <a:xfrm>
            <a:off x="5844809" y="6491809"/>
            <a:ext cx="2040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a:solidFill>
                  <a:srgbClr val="FF0000"/>
                </a:solidFill>
                <a:latin typeface="Arial" pitchFamily="34" charset="0"/>
                <a:ea typeface="HGP創英角ｺﾞｼｯｸUB"/>
                <a:cs typeface="HGP創英角ｺﾞｼｯｸUB"/>
              </a:defRPr>
            </a:lvl1pPr>
            <a:lvl2pPr marL="742950" indent="-285750" eaLnBrk="0" hangingPunct="0">
              <a:defRPr kumimoji="1" sz="1400">
                <a:solidFill>
                  <a:srgbClr val="FF0000"/>
                </a:solidFill>
                <a:latin typeface="Arial" pitchFamily="34" charset="0"/>
                <a:ea typeface="HGP創英角ｺﾞｼｯｸUB"/>
                <a:cs typeface="HGP創英角ｺﾞｼｯｸUB"/>
              </a:defRPr>
            </a:lvl2pPr>
            <a:lvl3pPr marL="1143000" indent="-228600" eaLnBrk="0" hangingPunct="0">
              <a:defRPr kumimoji="1" sz="1400">
                <a:solidFill>
                  <a:srgbClr val="FF0000"/>
                </a:solidFill>
                <a:latin typeface="Arial" pitchFamily="34" charset="0"/>
                <a:ea typeface="HGP創英角ｺﾞｼｯｸUB"/>
                <a:cs typeface="HGP創英角ｺﾞｼｯｸUB"/>
              </a:defRPr>
            </a:lvl3pPr>
            <a:lvl4pPr marL="1600200" indent="-228600" eaLnBrk="0" hangingPunct="0">
              <a:defRPr kumimoji="1" sz="1400">
                <a:solidFill>
                  <a:srgbClr val="FF0000"/>
                </a:solidFill>
                <a:latin typeface="Arial" pitchFamily="34" charset="0"/>
                <a:ea typeface="HGP創英角ｺﾞｼｯｸUB"/>
                <a:cs typeface="HGP創英角ｺﾞｼｯｸUB"/>
              </a:defRPr>
            </a:lvl4pPr>
            <a:lvl5pPr marL="2057400" indent="-228600" eaLnBrk="0" hangingPunct="0">
              <a:defRPr kumimoji="1" sz="1400">
                <a:solidFill>
                  <a:srgbClr val="FF0000"/>
                </a:solidFill>
                <a:latin typeface="Arial" pitchFamily="34" charset="0"/>
                <a:ea typeface="HGP創英角ｺﾞｼｯｸUB"/>
                <a:cs typeface="HGP創英角ｺﾞｼｯｸUB"/>
              </a:defRPr>
            </a:lvl5pPr>
            <a:lvl6pPr marL="25146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6pPr>
            <a:lvl7pPr marL="29718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7pPr>
            <a:lvl8pPr marL="34290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8pPr>
            <a:lvl9pPr marL="3886200" indent="-228600" eaLnBrk="0" fontAlgn="base" hangingPunct="0">
              <a:spcBef>
                <a:spcPct val="0"/>
              </a:spcBef>
              <a:spcAft>
                <a:spcPct val="0"/>
              </a:spcAft>
              <a:defRPr kumimoji="1" sz="1400">
                <a:solidFill>
                  <a:srgbClr val="FF0000"/>
                </a:solidFill>
                <a:latin typeface="Arial" pitchFamily="34" charset="0"/>
                <a:ea typeface="HGP創英角ｺﾞｼｯｸUB"/>
                <a:cs typeface="HGP創英角ｺﾞｼｯｸUB"/>
              </a:defRPr>
            </a:lvl9pPr>
          </a:lstStyle>
          <a:p>
            <a:pPr eaLnBrk="1" hangingPunct="1"/>
            <a:r>
              <a:rPr lang="en-GB" altLang="it-IT" sz="1100" dirty="0">
                <a:solidFill>
                  <a:srgbClr val="002060"/>
                </a:solidFill>
                <a:latin typeface="+mn-lt"/>
                <a:cs typeface="Arial" panose="020B0604020202020204" pitchFamily="34" charset="0"/>
              </a:rPr>
              <a:t>Specialized reusable API’s</a:t>
            </a:r>
          </a:p>
        </p:txBody>
      </p:sp>
      <p:sp>
        <p:nvSpPr>
          <p:cNvPr id="133" name="Rettangolo 18">
            <a:extLst>
              <a:ext uri="{FF2B5EF4-FFF2-40B4-BE49-F238E27FC236}">
                <a16:creationId xmlns:a16="http://schemas.microsoft.com/office/drawing/2014/main" id="{73189B22-1E51-864D-B939-E341CB7AC988}"/>
              </a:ext>
            </a:extLst>
          </p:cNvPr>
          <p:cNvSpPr/>
          <p:nvPr/>
        </p:nvSpPr>
        <p:spPr>
          <a:xfrm>
            <a:off x="5509872" y="6538522"/>
            <a:ext cx="324165" cy="180000"/>
          </a:xfrm>
          <a:prstGeom prst="rect">
            <a:avLst/>
          </a:prstGeom>
          <a:solidFill>
            <a:srgbClr val="7030A0"/>
          </a:solidFill>
          <a:ln w="28575" algn="ctr">
            <a:noFill/>
            <a:miter lim="800000"/>
            <a:headEnd/>
            <a:tailEnd/>
          </a:ln>
        </p:spPr>
        <p:txBody>
          <a:bodyPr lIns="90000" tIns="46800" rIns="90000" bIns="46800"/>
          <a:lstStyle/>
          <a:p>
            <a:pPr algn="ctr"/>
            <a:endParaRPr lang="en-US" sz="1000" b="1" kern="0" dirty="0">
              <a:solidFill>
                <a:srgbClr val="404040"/>
              </a:solidFill>
            </a:endParaRPr>
          </a:p>
        </p:txBody>
      </p:sp>
      <p:sp>
        <p:nvSpPr>
          <p:cNvPr id="134" name="Rettangolo 15">
            <a:extLst>
              <a:ext uri="{FF2B5EF4-FFF2-40B4-BE49-F238E27FC236}">
                <a16:creationId xmlns:a16="http://schemas.microsoft.com/office/drawing/2014/main" id="{B0509612-1F18-074D-9FB0-3ADDB85791E1}"/>
              </a:ext>
            </a:extLst>
          </p:cNvPr>
          <p:cNvSpPr/>
          <p:nvPr/>
        </p:nvSpPr>
        <p:spPr>
          <a:xfrm>
            <a:off x="550341" y="2075887"/>
            <a:ext cx="6444978" cy="298344"/>
          </a:xfrm>
          <a:prstGeom prst="rect">
            <a:avLst/>
          </a:prstGeom>
          <a:solidFill>
            <a:srgbClr val="002060"/>
          </a:solidFill>
          <a:ln w="25400" algn="ctr">
            <a:noFill/>
            <a:miter lim="800000"/>
            <a:headEnd/>
            <a:tailEnd/>
          </a:ln>
        </p:spPr>
        <p:txBody>
          <a:bodyPr lIns="90000" tIns="46800" rIns="90000" bIns="46800"/>
          <a:lstStyle/>
          <a:p>
            <a:pPr algn="ctr"/>
            <a:r>
              <a:rPr lang="en-GB" sz="1400" b="1" kern="0" dirty="0">
                <a:solidFill>
                  <a:schemeClr val="bg1"/>
                </a:solidFill>
              </a:rPr>
              <a:t>AIOps4B - Plotly app</a:t>
            </a:r>
          </a:p>
        </p:txBody>
      </p:sp>
      <p:sp>
        <p:nvSpPr>
          <p:cNvPr id="136" name="Line 126">
            <a:extLst>
              <a:ext uri="{FF2B5EF4-FFF2-40B4-BE49-F238E27FC236}">
                <a16:creationId xmlns:a16="http://schemas.microsoft.com/office/drawing/2014/main" id="{8D2230BE-ED0E-F44C-83CC-C60838C76F2F}"/>
              </a:ext>
            </a:extLst>
          </p:cNvPr>
          <p:cNvSpPr>
            <a:spLocks noChangeShapeType="1"/>
          </p:cNvSpPr>
          <p:nvPr>
            <p:custDataLst>
              <p:tags r:id="rId7"/>
            </p:custDataLst>
          </p:nvPr>
        </p:nvSpPr>
        <p:spPr bwMode="auto">
          <a:xfrm flipV="1">
            <a:off x="3768384" y="2359043"/>
            <a:ext cx="0" cy="176722"/>
          </a:xfrm>
          <a:prstGeom prst="line">
            <a:avLst/>
          </a:prstGeom>
          <a:noFill/>
          <a:ln w="12700">
            <a:solidFill>
              <a:srgbClr val="0020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dirty="0">
              <a:ln>
                <a:noFill/>
              </a:ln>
              <a:solidFill>
                <a:srgbClr val="404040"/>
              </a:solidFill>
              <a:effectLst/>
              <a:uLnTx/>
              <a:uFillTx/>
            </a:endParaRPr>
          </a:p>
        </p:txBody>
      </p:sp>
      <p:sp>
        <p:nvSpPr>
          <p:cNvPr id="137" name="Título 1">
            <a:extLst>
              <a:ext uri="{FF2B5EF4-FFF2-40B4-BE49-F238E27FC236}">
                <a16:creationId xmlns:a16="http://schemas.microsoft.com/office/drawing/2014/main" id="{185A60EB-68DC-A54B-BD74-242598D06169}"/>
              </a:ext>
            </a:extLst>
          </p:cNvPr>
          <p:cNvSpPr>
            <a:spLocks noGrp="1"/>
          </p:cNvSpPr>
          <p:nvPr>
            <p:ph type="title"/>
          </p:nvPr>
        </p:nvSpPr>
        <p:spPr>
          <a:xfrm>
            <a:off x="477959" y="0"/>
            <a:ext cx="8501654" cy="759625"/>
          </a:xfrm>
        </p:spPr>
        <p:txBody>
          <a:bodyPr/>
          <a:lstStyle/>
          <a:p>
            <a:r>
              <a:rPr lang="en-US" dirty="0"/>
              <a:t>3. AIOps4B – High level architecture (prototype)</a:t>
            </a:r>
          </a:p>
        </p:txBody>
      </p:sp>
      <p:sp>
        <p:nvSpPr>
          <p:cNvPr id="15" name="Rectangle 14">
            <a:extLst>
              <a:ext uri="{FF2B5EF4-FFF2-40B4-BE49-F238E27FC236}">
                <a16:creationId xmlns:a16="http://schemas.microsoft.com/office/drawing/2014/main" id="{499DEF0A-D7A9-D84D-B9CD-3685921D9FCE}"/>
              </a:ext>
            </a:extLst>
          </p:cNvPr>
          <p:cNvSpPr/>
          <p:nvPr/>
        </p:nvSpPr>
        <p:spPr>
          <a:xfrm>
            <a:off x="7176399" y="1100164"/>
            <a:ext cx="3942105" cy="923330"/>
          </a:xfrm>
          <a:prstGeom prst="rect">
            <a:avLst/>
          </a:prstGeom>
        </p:spPr>
        <p:txBody>
          <a:bodyPr wrap="none">
            <a:spAutoFit/>
          </a:bodyPr>
          <a:lstStyle/>
          <a:p>
            <a:r>
              <a:rPr lang="en-GB" dirty="0">
                <a:solidFill>
                  <a:schemeClr val="bg2"/>
                </a:solidFill>
              </a:rPr>
              <a:t>The prototype can be accessed from</a:t>
            </a:r>
          </a:p>
          <a:p>
            <a:r>
              <a:rPr lang="en-GB" dirty="0">
                <a:solidFill>
                  <a:schemeClr val="accent2"/>
                </a:solidFill>
                <a:hlinkClick r:id="rId15"/>
              </a:rPr>
              <a:t>https://aiops4b.azurewebsites.net</a:t>
            </a:r>
            <a:endParaRPr lang="en-GB" dirty="0">
              <a:solidFill>
                <a:schemeClr val="accent2"/>
              </a:solidFill>
            </a:endParaRPr>
          </a:p>
          <a:p>
            <a:endParaRPr lang="en-GB" dirty="0">
              <a:solidFill>
                <a:schemeClr val="accent2"/>
              </a:solidFill>
            </a:endParaRPr>
          </a:p>
        </p:txBody>
      </p:sp>
    </p:spTree>
    <p:extLst>
      <p:ext uri="{BB962C8B-B14F-4D97-AF65-F5344CB8AC3E}">
        <p14:creationId xmlns:p14="http://schemas.microsoft.com/office/powerpoint/2010/main" val="4003836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08DD41-95B6-704D-B1D8-5E64F00D35FD}"/>
              </a:ext>
            </a:extLst>
          </p:cNvPr>
          <p:cNvSpPr txBox="1"/>
          <p:nvPr/>
        </p:nvSpPr>
        <p:spPr>
          <a:xfrm>
            <a:off x="166607" y="591196"/>
            <a:ext cx="11644394" cy="307777"/>
          </a:xfrm>
          <a:prstGeom prst="rect">
            <a:avLst/>
          </a:prstGeom>
          <a:noFill/>
        </p:spPr>
        <p:txBody>
          <a:bodyPr wrap="square" rtlCol="0">
            <a:spAutoFit/>
          </a:bodyPr>
          <a:lstStyle/>
          <a:p>
            <a:r>
              <a:rPr lang="en-GB" sz="1400" b="1" dirty="0">
                <a:solidFill>
                  <a:schemeClr val="bg1">
                    <a:lumMod val="50000"/>
                  </a:schemeClr>
                </a:solidFill>
              </a:rPr>
              <a:t>Silverkite is Greykite’s algorithm for forecasting. It is the most advanced time series analysis library!</a:t>
            </a:r>
          </a:p>
        </p:txBody>
      </p:sp>
      <p:pic>
        <p:nvPicPr>
          <p:cNvPr id="5" name="Picture 4">
            <a:extLst>
              <a:ext uri="{FF2B5EF4-FFF2-40B4-BE49-F238E27FC236}">
                <a16:creationId xmlns:a16="http://schemas.microsoft.com/office/drawing/2014/main" id="{85F8AAE9-91F7-CA4B-B262-D47B1B90EC28}"/>
              </a:ext>
            </a:extLst>
          </p:cNvPr>
          <p:cNvPicPr>
            <a:picLocks noChangeAspect="1"/>
          </p:cNvPicPr>
          <p:nvPr/>
        </p:nvPicPr>
        <p:blipFill rotWithShape="1">
          <a:blip r:embed="rId2"/>
          <a:srcRect l="2580" t="916" r="1083" b="-916"/>
          <a:stretch/>
        </p:blipFill>
        <p:spPr>
          <a:xfrm>
            <a:off x="118110" y="2040175"/>
            <a:ext cx="6937477" cy="3386160"/>
          </a:xfrm>
          <a:prstGeom prst="rect">
            <a:avLst/>
          </a:prstGeom>
          <a:ln>
            <a:noFill/>
          </a:ln>
          <a:effectLst>
            <a:outerShdw blurRad="50800" dist="50800" dir="5400000" algn="ctr" rotWithShape="0">
              <a:schemeClr val="bg1">
                <a:lumMod val="65000"/>
              </a:schemeClr>
            </a:outerShdw>
          </a:effectLst>
        </p:spPr>
      </p:pic>
      <p:sp>
        <p:nvSpPr>
          <p:cNvPr id="7" name="Rectangle 14">
            <a:extLst>
              <a:ext uri="{FF2B5EF4-FFF2-40B4-BE49-F238E27FC236}">
                <a16:creationId xmlns:a16="http://schemas.microsoft.com/office/drawing/2014/main" id="{FDC487E5-F109-B145-B4AE-E68B0B7BF267}"/>
              </a:ext>
            </a:extLst>
          </p:cNvPr>
          <p:cNvSpPr/>
          <p:nvPr/>
        </p:nvSpPr>
        <p:spPr>
          <a:xfrm>
            <a:off x="7382700" y="4263492"/>
            <a:ext cx="4530465" cy="11628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2"/>
                </a:solidFill>
              </a:rPr>
              <a:t>The Greykite library is an open source Python library developed by LinkedIn. It is based around Silverkite, its forecasting algorithm is highly customizable, and allows visualizations of the trend, seasonality, and other effects. </a:t>
            </a:r>
          </a:p>
        </p:txBody>
      </p:sp>
      <p:pic>
        <p:nvPicPr>
          <p:cNvPr id="8" name="Imagen 4">
            <a:extLst>
              <a:ext uri="{FF2B5EF4-FFF2-40B4-BE49-F238E27FC236}">
                <a16:creationId xmlns:a16="http://schemas.microsoft.com/office/drawing/2014/main" id="{293E14D2-9213-7043-94FB-32F780A191FC}"/>
              </a:ext>
            </a:extLst>
          </p:cNvPr>
          <p:cNvPicPr>
            <a:picLocks noChangeAspect="1"/>
          </p:cNvPicPr>
          <p:nvPr/>
        </p:nvPicPr>
        <p:blipFill>
          <a:blip r:embed="rId3"/>
          <a:stretch>
            <a:fillRect/>
          </a:stretch>
        </p:blipFill>
        <p:spPr>
          <a:xfrm>
            <a:off x="5885178" y="5483134"/>
            <a:ext cx="1170409" cy="717294"/>
          </a:xfrm>
          <a:prstGeom prst="rect">
            <a:avLst/>
          </a:prstGeom>
        </p:spPr>
      </p:pic>
      <p:sp>
        <p:nvSpPr>
          <p:cNvPr id="9" name="Rectangle 14">
            <a:extLst>
              <a:ext uri="{FF2B5EF4-FFF2-40B4-BE49-F238E27FC236}">
                <a16:creationId xmlns:a16="http://schemas.microsoft.com/office/drawing/2014/main" id="{548989A3-E7F9-2C4B-AF32-6968C2C5B88C}"/>
              </a:ext>
            </a:extLst>
          </p:cNvPr>
          <p:cNvSpPr/>
          <p:nvPr/>
        </p:nvSpPr>
        <p:spPr>
          <a:xfrm>
            <a:off x="7382699" y="5426335"/>
            <a:ext cx="4530465" cy="11628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2"/>
                </a:solidFill>
              </a:rPr>
              <a:t>Some key benefits of the Silverkite algorithm:</a:t>
            </a:r>
          </a:p>
          <a:p>
            <a:pPr marL="285750" indent="-285750">
              <a:buFont typeface="Arial" panose="020B0604020202020204" pitchFamily="34" charset="0"/>
              <a:buChar char="•"/>
            </a:pPr>
            <a:r>
              <a:rPr lang="en-GB" sz="1400" b="1" dirty="0">
                <a:solidFill>
                  <a:schemeClr val="bg2"/>
                </a:solidFill>
              </a:rPr>
              <a:t>Flexible</a:t>
            </a:r>
          </a:p>
          <a:p>
            <a:pPr marL="285750" indent="-285750">
              <a:buFont typeface="Arial" panose="020B0604020202020204" pitchFamily="34" charset="0"/>
              <a:buChar char="•"/>
            </a:pPr>
            <a:r>
              <a:rPr lang="en-GB" sz="1400" b="1" dirty="0">
                <a:solidFill>
                  <a:schemeClr val="bg2"/>
                </a:solidFill>
              </a:rPr>
              <a:t>Intuitive</a:t>
            </a:r>
          </a:p>
          <a:p>
            <a:pPr marL="285750" indent="-285750">
              <a:buFont typeface="Arial" panose="020B0604020202020204" pitchFamily="34" charset="0"/>
              <a:buChar char="•"/>
            </a:pPr>
            <a:r>
              <a:rPr lang="en-GB" sz="1400" b="1" dirty="0">
                <a:solidFill>
                  <a:schemeClr val="bg2"/>
                </a:solidFill>
              </a:rPr>
              <a:t>Fast</a:t>
            </a:r>
          </a:p>
        </p:txBody>
      </p:sp>
      <p:pic>
        <p:nvPicPr>
          <p:cNvPr id="10" name="Imagen 6" descr="Gráfico, Histograma&#10;&#10;Descripción generada automáticamente">
            <a:extLst>
              <a:ext uri="{FF2B5EF4-FFF2-40B4-BE49-F238E27FC236}">
                <a16:creationId xmlns:a16="http://schemas.microsoft.com/office/drawing/2014/main" id="{C0F20FC6-976B-454A-9728-24F32FAB8363}"/>
              </a:ext>
            </a:extLst>
          </p:cNvPr>
          <p:cNvPicPr>
            <a:picLocks noChangeAspect="1"/>
          </p:cNvPicPr>
          <p:nvPr/>
        </p:nvPicPr>
        <p:blipFill>
          <a:blip r:embed="rId4"/>
          <a:stretch>
            <a:fillRect/>
          </a:stretch>
        </p:blipFill>
        <p:spPr>
          <a:xfrm>
            <a:off x="7236197" y="1550066"/>
            <a:ext cx="4676968" cy="2268328"/>
          </a:xfrm>
          <a:prstGeom prst="rect">
            <a:avLst/>
          </a:prstGeom>
          <a:ln>
            <a:solidFill>
              <a:schemeClr val="bg1">
                <a:lumMod val="50000"/>
              </a:schemeClr>
            </a:solidFill>
          </a:ln>
        </p:spPr>
      </p:pic>
      <p:sp>
        <p:nvSpPr>
          <p:cNvPr id="11" name="Título 1">
            <a:extLst>
              <a:ext uri="{FF2B5EF4-FFF2-40B4-BE49-F238E27FC236}">
                <a16:creationId xmlns:a16="http://schemas.microsoft.com/office/drawing/2014/main" id="{01EB3866-59D0-CD47-8B9B-A2540B8E7C2E}"/>
              </a:ext>
            </a:extLst>
          </p:cNvPr>
          <p:cNvSpPr>
            <a:spLocks noGrp="1"/>
          </p:cNvSpPr>
          <p:nvPr>
            <p:ph type="title"/>
          </p:nvPr>
        </p:nvSpPr>
        <p:spPr>
          <a:xfrm>
            <a:off x="166607" y="0"/>
            <a:ext cx="8144555" cy="644872"/>
          </a:xfrm>
        </p:spPr>
        <p:txBody>
          <a:bodyPr/>
          <a:lstStyle/>
          <a:p>
            <a:r>
              <a:rPr lang="en-US" dirty="0"/>
              <a:t>3. AIOps4B – Trend analysis deep dive</a:t>
            </a:r>
          </a:p>
        </p:txBody>
      </p:sp>
      <p:sp>
        <p:nvSpPr>
          <p:cNvPr id="12" name="TextBox 11">
            <a:extLst>
              <a:ext uri="{FF2B5EF4-FFF2-40B4-BE49-F238E27FC236}">
                <a16:creationId xmlns:a16="http://schemas.microsoft.com/office/drawing/2014/main" id="{5F9610CB-A6C5-284C-AEF2-57F83F96C42E}"/>
              </a:ext>
            </a:extLst>
          </p:cNvPr>
          <p:cNvSpPr txBox="1"/>
          <p:nvPr/>
        </p:nvSpPr>
        <p:spPr>
          <a:xfrm>
            <a:off x="2520227" y="5442669"/>
            <a:ext cx="2388795" cy="338554"/>
          </a:xfrm>
          <a:prstGeom prst="rect">
            <a:avLst/>
          </a:prstGeom>
          <a:noFill/>
        </p:spPr>
        <p:txBody>
          <a:bodyPr wrap="none" rtlCol="0">
            <a:spAutoFit/>
          </a:bodyPr>
          <a:lstStyle/>
          <a:p>
            <a:r>
              <a:rPr lang="en-GB" sz="1600" b="1" dirty="0">
                <a:solidFill>
                  <a:schemeClr val="tx2">
                    <a:lumMod val="50000"/>
                  </a:schemeClr>
                </a:solidFill>
              </a:rPr>
              <a:t>Silver kite architecture</a:t>
            </a:r>
          </a:p>
        </p:txBody>
      </p:sp>
      <p:sp>
        <p:nvSpPr>
          <p:cNvPr id="13" name="TextBox 12">
            <a:extLst>
              <a:ext uri="{FF2B5EF4-FFF2-40B4-BE49-F238E27FC236}">
                <a16:creationId xmlns:a16="http://schemas.microsoft.com/office/drawing/2014/main" id="{61A05196-4F0E-9944-8F7D-2EEFBCAE8F46}"/>
              </a:ext>
            </a:extLst>
          </p:cNvPr>
          <p:cNvSpPr txBox="1"/>
          <p:nvPr/>
        </p:nvSpPr>
        <p:spPr>
          <a:xfrm>
            <a:off x="8311162" y="3818394"/>
            <a:ext cx="2527038" cy="338554"/>
          </a:xfrm>
          <a:prstGeom prst="rect">
            <a:avLst/>
          </a:prstGeom>
          <a:noFill/>
        </p:spPr>
        <p:txBody>
          <a:bodyPr wrap="none" rtlCol="0">
            <a:spAutoFit/>
          </a:bodyPr>
          <a:lstStyle/>
          <a:p>
            <a:r>
              <a:rPr lang="en-GB" sz="1600" b="1" dirty="0">
                <a:solidFill>
                  <a:schemeClr val="tx2">
                    <a:lumMod val="50000"/>
                  </a:schemeClr>
                </a:solidFill>
              </a:rPr>
              <a:t>A sample trend analysis</a:t>
            </a:r>
          </a:p>
        </p:txBody>
      </p:sp>
      <p:cxnSp>
        <p:nvCxnSpPr>
          <p:cNvPr id="14" name="Straight Connector 13">
            <a:extLst>
              <a:ext uri="{FF2B5EF4-FFF2-40B4-BE49-F238E27FC236}">
                <a16:creationId xmlns:a16="http://schemas.microsoft.com/office/drawing/2014/main" id="{C804C3C0-056E-2F4B-8BF6-ED787B07ECB8}"/>
              </a:ext>
            </a:extLst>
          </p:cNvPr>
          <p:cNvCxnSpPr>
            <a:cxnSpLocks/>
          </p:cNvCxnSpPr>
          <p:nvPr/>
        </p:nvCxnSpPr>
        <p:spPr>
          <a:xfrm flipV="1">
            <a:off x="8013843" y="2338738"/>
            <a:ext cx="727053" cy="4466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19A4FB-78CF-084B-91AF-0B9B59E52EE4}"/>
              </a:ext>
            </a:extLst>
          </p:cNvPr>
          <p:cNvSpPr txBox="1"/>
          <p:nvPr/>
        </p:nvSpPr>
        <p:spPr>
          <a:xfrm>
            <a:off x="7696196" y="2252813"/>
            <a:ext cx="1044700" cy="276999"/>
          </a:xfrm>
          <a:prstGeom prst="rect">
            <a:avLst/>
          </a:prstGeom>
          <a:noFill/>
        </p:spPr>
        <p:txBody>
          <a:bodyPr wrap="square" rtlCol="0">
            <a:spAutoFit/>
          </a:bodyPr>
          <a:lstStyle/>
          <a:p>
            <a:pPr algn="ctr"/>
            <a:r>
              <a:rPr lang="en-GB" sz="1200" b="1" dirty="0">
                <a:solidFill>
                  <a:srgbClr val="C00000"/>
                </a:solidFill>
              </a:rPr>
              <a:t>Trend 1</a:t>
            </a:r>
          </a:p>
        </p:txBody>
      </p:sp>
      <p:cxnSp>
        <p:nvCxnSpPr>
          <p:cNvPr id="16" name="Straight Connector 15">
            <a:extLst>
              <a:ext uri="{FF2B5EF4-FFF2-40B4-BE49-F238E27FC236}">
                <a16:creationId xmlns:a16="http://schemas.microsoft.com/office/drawing/2014/main" id="{4EED62F6-F2F8-5F4C-BFF0-14991DDEF208}"/>
              </a:ext>
            </a:extLst>
          </p:cNvPr>
          <p:cNvCxnSpPr>
            <a:cxnSpLocks/>
          </p:cNvCxnSpPr>
          <p:nvPr/>
        </p:nvCxnSpPr>
        <p:spPr>
          <a:xfrm flipV="1">
            <a:off x="8791489" y="2187555"/>
            <a:ext cx="409406" cy="1626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7E804F5-9B54-5F41-B611-798C5EF45870}"/>
              </a:ext>
            </a:extLst>
          </p:cNvPr>
          <p:cNvSpPr txBox="1"/>
          <p:nvPr/>
        </p:nvSpPr>
        <p:spPr>
          <a:xfrm>
            <a:off x="8269139" y="1952628"/>
            <a:ext cx="1044700" cy="276999"/>
          </a:xfrm>
          <a:prstGeom prst="rect">
            <a:avLst/>
          </a:prstGeom>
          <a:noFill/>
        </p:spPr>
        <p:txBody>
          <a:bodyPr wrap="square" rtlCol="0">
            <a:spAutoFit/>
          </a:bodyPr>
          <a:lstStyle/>
          <a:p>
            <a:pPr algn="ctr"/>
            <a:r>
              <a:rPr lang="en-GB" sz="1200" b="1" dirty="0">
                <a:solidFill>
                  <a:srgbClr val="C00000"/>
                </a:solidFill>
              </a:rPr>
              <a:t>Trend 2</a:t>
            </a:r>
          </a:p>
        </p:txBody>
      </p:sp>
      <p:cxnSp>
        <p:nvCxnSpPr>
          <p:cNvPr id="18" name="Straight Connector 17">
            <a:extLst>
              <a:ext uri="{FF2B5EF4-FFF2-40B4-BE49-F238E27FC236}">
                <a16:creationId xmlns:a16="http://schemas.microsoft.com/office/drawing/2014/main" id="{DC01F2BA-16A7-6448-80E4-0EAE936D8D6D}"/>
              </a:ext>
            </a:extLst>
          </p:cNvPr>
          <p:cNvCxnSpPr>
            <a:cxnSpLocks/>
          </p:cNvCxnSpPr>
          <p:nvPr/>
        </p:nvCxnSpPr>
        <p:spPr>
          <a:xfrm flipV="1">
            <a:off x="9313839" y="2061816"/>
            <a:ext cx="522350" cy="1442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F8C5C26-C48A-684A-A3CE-675C1D019246}"/>
              </a:ext>
            </a:extLst>
          </p:cNvPr>
          <p:cNvSpPr txBox="1"/>
          <p:nvPr/>
        </p:nvSpPr>
        <p:spPr>
          <a:xfrm>
            <a:off x="9001716" y="1818488"/>
            <a:ext cx="1044700" cy="276999"/>
          </a:xfrm>
          <a:prstGeom prst="rect">
            <a:avLst/>
          </a:prstGeom>
          <a:noFill/>
        </p:spPr>
        <p:txBody>
          <a:bodyPr wrap="square" rtlCol="0">
            <a:spAutoFit/>
          </a:bodyPr>
          <a:lstStyle/>
          <a:p>
            <a:pPr algn="ctr"/>
            <a:r>
              <a:rPr lang="en-GB" sz="1200" b="1" dirty="0">
                <a:solidFill>
                  <a:srgbClr val="C00000"/>
                </a:solidFill>
              </a:rPr>
              <a:t>Trend 3</a:t>
            </a:r>
          </a:p>
        </p:txBody>
      </p:sp>
    </p:spTree>
    <p:extLst>
      <p:ext uri="{BB962C8B-B14F-4D97-AF65-F5344CB8AC3E}">
        <p14:creationId xmlns:p14="http://schemas.microsoft.com/office/powerpoint/2010/main" val="39836765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CLkv.bWhj06k4ECddy41X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Gl_n62j0AUuanc.o898fB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l_n62j0AUuanc.o898fB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l_n62j0AUuanc.o898fB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l_n62j0AUuanc.o898fB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Gl_n62j0AUuanc.o898fB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Gl_n62j0AUuanc.o898fBg"/>
</p:tagLst>
</file>

<file path=ppt/theme/theme1.xml><?xml version="1.0" encoding="utf-8"?>
<a:theme xmlns:a="http://schemas.openxmlformats.org/drawingml/2006/main" name="Tema de Office">
  <a:themeElements>
    <a:clrScheme name="Personalizado 2">
      <a:dk1>
        <a:srgbClr val="FFFFFF"/>
      </a:dk1>
      <a:lt1>
        <a:srgbClr val="FFFFFF"/>
      </a:lt1>
      <a:dk2>
        <a:srgbClr val="505050"/>
      </a:dk2>
      <a:lt2>
        <a:srgbClr val="505050"/>
      </a:lt2>
      <a:accent1>
        <a:srgbClr val="6785C1"/>
      </a:accent1>
      <a:accent2>
        <a:srgbClr val="0F1C50"/>
      </a:accent2>
      <a:accent3>
        <a:srgbClr val="E6B600"/>
      </a:accent3>
      <a:accent4>
        <a:srgbClr val="0080B1"/>
      </a:accent4>
      <a:accent5>
        <a:srgbClr val="BC4328"/>
      </a:accent5>
      <a:accent6>
        <a:srgbClr val="404040"/>
      </a:accent6>
      <a:hlink>
        <a:srgbClr val="AA3C80"/>
      </a:hlink>
      <a:folHlink>
        <a:srgbClr val="83B254"/>
      </a:folHlink>
    </a:clrScheme>
    <a:fontScheme name="Personalizado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B9C3ADB50CAC42B8DD5A2075C59F8F" ma:contentTypeVersion="12" ma:contentTypeDescription="Create a new document." ma:contentTypeScope="" ma:versionID="460eeda14312420ff3405f38e28d8df2">
  <xsd:schema xmlns:xsd="http://www.w3.org/2001/XMLSchema" xmlns:xs="http://www.w3.org/2001/XMLSchema" xmlns:p="http://schemas.microsoft.com/office/2006/metadata/properties" xmlns:ns2="7897c919-0e37-4fd8-a04d-fc041f2f0b86" xmlns:ns3="bd836ff3-7c1f-4fcd-8887-f28cffe79ca2" targetNamespace="http://schemas.microsoft.com/office/2006/metadata/properties" ma:root="true" ma:fieldsID="af3531553bafef3b36431a5ca76c6c22" ns2:_="" ns3:_="">
    <xsd:import namespace="7897c919-0e37-4fd8-a04d-fc041f2f0b86"/>
    <xsd:import namespace="bd836ff3-7c1f-4fcd-8887-f28cffe79ca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97c919-0e37-4fd8-a04d-fc041f2f0b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836ff3-7c1f-4fcd-8887-f28cffe79ca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AC5DB7-0A73-4A56-86C2-B122DA5F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97c919-0e37-4fd8-a04d-fc041f2f0b86"/>
    <ds:schemaRef ds:uri="bd836ff3-7c1f-4fcd-8887-f28cffe79c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E7C1B7-4906-4353-BFD0-9950B6A75B0A}">
  <ds:schemaRefs>
    <ds:schemaRef ds:uri="http://schemas.microsoft.com/sharepoint/v3/contenttype/forms"/>
  </ds:schemaRefs>
</ds:datastoreItem>
</file>

<file path=customXml/itemProps3.xml><?xml version="1.0" encoding="utf-8"?>
<ds:datastoreItem xmlns:ds="http://schemas.openxmlformats.org/officeDocument/2006/customXml" ds:itemID="{A213EBE6-9B5D-4ECD-A85C-73C9174F635F}">
  <ds:schemaRefs>
    <ds:schemaRef ds:uri="http://schemas.microsoft.com/office/2006/metadata/properties"/>
    <ds:schemaRef ds:uri="http://schemas.microsoft.com/office/infopath/2007/PartnerControls"/>
    <ds:schemaRef ds:uri="e8cafdd4-4528-4476-ab16-00a5750ab81c"/>
  </ds:schemaRefs>
</ds:datastoreItem>
</file>

<file path=docProps/app.xml><?xml version="1.0" encoding="utf-8"?>
<Properties xmlns="http://schemas.openxmlformats.org/officeDocument/2006/extended-properties" xmlns:vt="http://schemas.openxmlformats.org/officeDocument/2006/docPropsVTypes">
  <TotalTime>2944</TotalTime>
  <Words>1063</Words>
  <Application>Microsoft Macintosh PowerPoint</Application>
  <PresentationFormat>Widescreen</PresentationFormat>
  <Paragraphs>136</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Calibri</vt:lpstr>
      <vt:lpstr>Helvetica Neue</vt:lpstr>
      <vt:lpstr>Helvetica Neue Normal</vt:lpstr>
      <vt:lpstr>Wingdings</vt:lpstr>
      <vt:lpstr>Tema de Office</vt:lpstr>
      <vt:lpstr>AIOPS4B</vt:lpstr>
      <vt:lpstr>PowerPoint Presentation</vt:lpstr>
      <vt:lpstr>PowerPoint Presentation</vt:lpstr>
      <vt:lpstr>1. Business Decision making – Current state </vt:lpstr>
      <vt:lpstr>1. Business Decision making – The challenge</vt:lpstr>
      <vt:lpstr>AIOps4B – AI-led business operations framework</vt:lpstr>
      <vt:lpstr>2. AIOps4B possible use cases </vt:lpstr>
      <vt:lpstr>3. AIOps4B – High level architecture (prototype)</vt:lpstr>
      <vt:lpstr>3. AIOps4B – Trend analysis deep dive</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Raquel Capilla Blázquez</dc:creator>
  <cp:lastModifiedBy>PG-Gonzalez Galvez, Julian</cp:lastModifiedBy>
  <cp:revision>216</cp:revision>
  <dcterms:created xsi:type="dcterms:W3CDTF">2021-04-26T09:22:33Z</dcterms:created>
  <dcterms:modified xsi:type="dcterms:W3CDTF">2021-12-13T17:17:41Z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879356</vt:lpwstr>
  </property>
  <property fmtid="{D5CDD505-2E9C-101B-9397-08002B2CF9AE}" pid="3" name="NXPowerLiteSettings">
    <vt:lpwstr>C7000400038000</vt:lpwstr>
  </property>
  <property fmtid="{D5CDD505-2E9C-101B-9397-08002B2CF9AE}" pid="4" name="NXPowerLiteVersion">
    <vt:lpwstr>S9.0.3</vt:lpwstr>
  </property>
  <property fmtid="{D5CDD505-2E9C-101B-9397-08002B2CF9AE}" pid="5" name="ContentTypeId">
    <vt:lpwstr>0x01010088B9C3ADB50CAC42B8DD5A2075C59F8F</vt:lpwstr>
  </property>
</Properties>
</file>